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76"/>
  </p:notesMasterIdLst>
  <p:handoutMasterIdLst>
    <p:handoutMasterId r:id="rId77"/>
  </p:handoutMasterIdLst>
  <p:sldIdLst>
    <p:sldId id="577" r:id="rId2"/>
    <p:sldId id="578" r:id="rId3"/>
    <p:sldId id="579" r:id="rId4"/>
    <p:sldId id="581" r:id="rId5"/>
    <p:sldId id="511" r:id="rId6"/>
    <p:sldId id="582" r:id="rId7"/>
    <p:sldId id="584" r:id="rId8"/>
    <p:sldId id="585" r:id="rId9"/>
    <p:sldId id="586" r:id="rId10"/>
    <p:sldId id="587" r:id="rId11"/>
    <p:sldId id="588" r:id="rId12"/>
    <p:sldId id="589" r:id="rId13"/>
    <p:sldId id="590" r:id="rId14"/>
    <p:sldId id="591" r:id="rId15"/>
    <p:sldId id="592" r:id="rId16"/>
    <p:sldId id="583" r:id="rId17"/>
    <p:sldId id="523" r:id="rId18"/>
    <p:sldId id="524" r:id="rId19"/>
    <p:sldId id="526" r:id="rId20"/>
    <p:sldId id="527" r:id="rId21"/>
    <p:sldId id="528" r:id="rId22"/>
    <p:sldId id="529" r:id="rId23"/>
    <p:sldId id="576" r:id="rId24"/>
    <p:sldId id="531" r:id="rId25"/>
    <p:sldId id="601" r:id="rId26"/>
    <p:sldId id="602" r:id="rId27"/>
    <p:sldId id="603" r:id="rId28"/>
    <p:sldId id="532" r:id="rId29"/>
    <p:sldId id="600" r:id="rId30"/>
    <p:sldId id="593" r:id="rId31"/>
    <p:sldId id="534" r:id="rId32"/>
    <p:sldId id="535" r:id="rId33"/>
    <p:sldId id="536" r:id="rId34"/>
    <p:sldId id="537" r:id="rId35"/>
    <p:sldId id="525" r:id="rId36"/>
    <p:sldId id="538" r:id="rId37"/>
    <p:sldId id="539" r:id="rId38"/>
    <p:sldId id="580" r:id="rId39"/>
    <p:sldId id="573" r:id="rId40"/>
    <p:sldId id="541" r:id="rId41"/>
    <p:sldId id="540" r:id="rId42"/>
    <p:sldId id="542" r:id="rId43"/>
    <p:sldId id="543" r:id="rId44"/>
    <p:sldId id="544" r:id="rId45"/>
    <p:sldId id="545" r:id="rId46"/>
    <p:sldId id="547" r:id="rId47"/>
    <p:sldId id="546" r:id="rId48"/>
    <p:sldId id="548" r:id="rId49"/>
    <p:sldId id="549" r:id="rId50"/>
    <p:sldId id="550" r:id="rId51"/>
    <p:sldId id="551" r:id="rId52"/>
    <p:sldId id="596" r:id="rId53"/>
    <p:sldId id="597" r:id="rId54"/>
    <p:sldId id="552" r:id="rId55"/>
    <p:sldId id="553" r:id="rId56"/>
    <p:sldId id="554" r:id="rId57"/>
    <p:sldId id="555" r:id="rId58"/>
    <p:sldId id="556" r:id="rId59"/>
    <p:sldId id="604" r:id="rId60"/>
    <p:sldId id="605" r:id="rId61"/>
    <p:sldId id="606" r:id="rId62"/>
    <p:sldId id="557" r:id="rId63"/>
    <p:sldId id="558" r:id="rId64"/>
    <p:sldId id="559" r:id="rId65"/>
    <p:sldId id="560" r:id="rId66"/>
    <p:sldId id="574" r:id="rId67"/>
    <p:sldId id="575" r:id="rId68"/>
    <p:sldId id="598" r:id="rId69"/>
    <p:sldId id="561" r:id="rId70"/>
    <p:sldId id="564" r:id="rId71"/>
    <p:sldId id="562" r:id="rId72"/>
    <p:sldId id="563" r:id="rId73"/>
    <p:sldId id="566" r:id="rId74"/>
    <p:sldId id="599" r:id="rId7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nnVKwcwCwjvO4qSJk7X0A==" hashData="wXShvg+bfccQNt8xLh6oTKTCLpboaJ2xqfDdgn6yjNoNwPIOxShUVC4ZbxEnMwWvsqoIxDWMEegV7m0H7sovew=="/>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396"/>
    <a:srgbClr val="008264"/>
    <a:srgbClr val="1B9589"/>
    <a:srgbClr val="10069F"/>
    <a:srgbClr val="FE5000"/>
    <a:srgbClr val="BB29BB"/>
    <a:srgbClr val="65428A"/>
    <a:srgbClr val="FD6E03"/>
    <a:srgbClr val="EC008C"/>
    <a:srgbClr val="20B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69759" autoAdjust="0"/>
  </p:normalViewPr>
  <p:slideViewPr>
    <p:cSldViewPr>
      <p:cViewPr varScale="1">
        <p:scale>
          <a:sx n="79" d="100"/>
          <a:sy n="79" d="100"/>
        </p:scale>
        <p:origin x="2658" y="96"/>
      </p:cViewPr>
      <p:guideLst>
        <p:guide orient="horz" pos="2160"/>
        <p:guide pos="2880"/>
      </p:guideLst>
    </p:cSldViewPr>
  </p:slideViewPr>
  <p:outlineViewPr>
    <p:cViewPr>
      <p:scale>
        <a:sx n="33" d="100"/>
        <a:sy n="33" d="100"/>
      </p:scale>
      <p:origin x="0" y="-5922"/>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66" d="100"/>
          <a:sy n="66" d="100"/>
        </p:scale>
        <p:origin x="2646" y="-4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88221" tIns="44111" rIns="88221" bIns="44111" rtlCol="0"/>
          <a:lstStyle>
            <a:lvl1pPr algn="l">
              <a:defRPr sz="1200"/>
            </a:lvl1pPr>
          </a:lstStyle>
          <a:p>
            <a:endParaRPr lang="en-GB" dirty="0"/>
          </a:p>
        </p:txBody>
      </p:sp>
      <p:sp>
        <p:nvSpPr>
          <p:cNvPr id="3" name="Date Placeholder 2"/>
          <p:cNvSpPr>
            <a:spLocks noGrp="1"/>
          </p:cNvSpPr>
          <p:nvPr>
            <p:ph type="dt" sz="quarter" idx="1"/>
          </p:nvPr>
        </p:nvSpPr>
        <p:spPr>
          <a:xfrm>
            <a:off x="3850295" y="1"/>
            <a:ext cx="2945862" cy="495793"/>
          </a:xfrm>
          <a:prstGeom prst="rect">
            <a:avLst/>
          </a:prstGeom>
        </p:spPr>
        <p:txBody>
          <a:bodyPr vert="horz" lIns="88221" tIns="44111" rIns="88221" bIns="44111" rtlCol="0"/>
          <a:lstStyle>
            <a:lvl1pPr algn="r">
              <a:defRPr sz="1200"/>
            </a:lvl1pPr>
          </a:lstStyle>
          <a:p>
            <a:fld id="{7D9BA138-BF39-4080-B6E9-2A62EF460E57}" type="datetimeFigureOut">
              <a:rPr lang="en-GB" smtClean="0"/>
              <a:t>24/02/2022</a:t>
            </a:fld>
            <a:endParaRPr lang="en-GB" dirty="0"/>
          </a:p>
        </p:txBody>
      </p:sp>
      <p:sp>
        <p:nvSpPr>
          <p:cNvPr id="4" name="Footer Placeholder 3"/>
          <p:cNvSpPr>
            <a:spLocks noGrp="1"/>
          </p:cNvSpPr>
          <p:nvPr>
            <p:ph type="ftr" sz="quarter" idx="2"/>
          </p:nvPr>
        </p:nvSpPr>
        <p:spPr>
          <a:xfrm>
            <a:off x="0" y="9429306"/>
            <a:ext cx="2945862" cy="495793"/>
          </a:xfrm>
          <a:prstGeom prst="rect">
            <a:avLst/>
          </a:prstGeom>
        </p:spPr>
        <p:txBody>
          <a:bodyPr vert="horz" lIns="88221" tIns="44111" rIns="88221" bIns="441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5" y="9429306"/>
            <a:ext cx="2945862" cy="495793"/>
          </a:xfrm>
          <a:prstGeom prst="rect">
            <a:avLst/>
          </a:prstGeom>
        </p:spPr>
        <p:txBody>
          <a:bodyPr vert="horz" lIns="88221" tIns="44111" rIns="88221" bIns="44111" rtlCol="0" anchor="b"/>
          <a:lstStyle>
            <a:lvl1pPr algn="r">
              <a:defRPr sz="1200"/>
            </a:lvl1pPr>
          </a:lstStyle>
          <a:p>
            <a:fld id="{DCA61A1F-9880-46DC-9F07-5F099A46790B}" type="slidenum">
              <a:rPr lang="en-GB" smtClean="0"/>
              <a:t>‹#›</a:t>
            </a:fld>
            <a:endParaRPr lang="en-GB" dirty="0"/>
          </a:p>
        </p:txBody>
      </p:sp>
    </p:spTree>
    <p:extLst>
      <p:ext uri="{BB962C8B-B14F-4D97-AF65-F5344CB8AC3E}">
        <p14:creationId xmlns:p14="http://schemas.microsoft.com/office/powerpoint/2010/main" val="2604299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32" tIns="45716" rIns="91432" bIns="45716" rtlCol="0"/>
          <a:lstStyle>
            <a:lvl1pPr algn="l">
              <a:defRPr sz="1200"/>
            </a:lvl1pPr>
          </a:lstStyle>
          <a:p>
            <a:endParaRPr lang="en-GB" dirty="0"/>
          </a:p>
        </p:txBody>
      </p:sp>
      <p:sp>
        <p:nvSpPr>
          <p:cNvPr id="3" name="Date Placeholder 2"/>
          <p:cNvSpPr>
            <a:spLocks noGrp="1"/>
          </p:cNvSpPr>
          <p:nvPr>
            <p:ph type="dt" idx="1"/>
          </p:nvPr>
        </p:nvSpPr>
        <p:spPr>
          <a:xfrm>
            <a:off x="3850445" y="2"/>
            <a:ext cx="2945659" cy="496332"/>
          </a:xfrm>
          <a:prstGeom prst="rect">
            <a:avLst/>
          </a:prstGeom>
        </p:spPr>
        <p:txBody>
          <a:bodyPr vert="horz" lIns="91432" tIns="45716" rIns="91432" bIns="45716" rtlCol="0"/>
          <a:lstStyle>
            <a:lvl1pPr algn="r">
              <a:defRPr sz="1200"/>
            </a:lvl1pPr>
          </a:lstStyle>
          <a:p>
            <a:fld id="{9705289D-81F9-4D12-85EA-244D074710DB}" type="datetimeFigureOut">
              <a:rPr lang="en-GB" smtClean="0"/>
              <a:pPr/>
              <a:t>24/02/2022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11E8A896-B728-4C02-A7C0-F83A607C4DA8}" type="slidenum">
              <a:rPr lang="en-GB" smtClean="0"/>
              <a:pPr/>
              <a:t>‹#›</a:t>
            </a:fld>
            <a:endParaRPr lang="en-GB" dirty="0"/>
          </a:p>
        </p:txBody>
      </p:sp>
    </p:spTree>
    <p:extLst>
      <p:ext uri="{BB962C8B-B14F-4D97-AF65-F5344CB8AC3E}">
        <p14:creationId xmlns:p14="http://schemas.microsoft.com/office/powerpoint/2010/main" val="113126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lfh.org.uk/programmes/dysphagi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1</a:t>
            </a:fld>
            <a:endParaRPr lang="en-GB" dirty="0"/>
          </a:p>
        </p:txBody>
      </p:sp>
    </p:spTree>
    <p:extLst>
      <p:ext uri="{BB962C8B-B14F-4D97-AF65-F5344CB8AC3E}">
        <p14:creationId xmlns:p14="http://schemas.microsoft.com/office/powerpoint/2010/main" val="332242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10</a:t>
            </a:fld>
            <a:endParaRPr lang="en-GB" dirty="0"/>
          </a:p>
        </p:txBody>
      </p:sp>
    </p:spTree>
    <p:extLst>
      <p:ext uri="{BB962C8B-B14F-4D97-AF65-F5344CB8AC3E}">
        <p14:creationId xmlns:p14="http://schemas.microsoft.com/office/powerpoint/2010/main" val="84845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Regarding errors/incidents/near misses - mention that we will be discussing this further in a later slide where your responsibilities will be made</a:t>
            </a:r>
            <a:r>
              <a:rPr lang="en-GB" baseline="0" dirty="0"/>
              <a:t> clearer.</a:t>
            </a:r>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11</a:t>
            </a:fld>
            <a:endParaRPr lang="en-GB" dirty="0"/>
          </a:p>
        </p:txBody>
      </p:sp>
    </p:spTree>
    <p:extLst>
      <p:ext uri="{BB962C8B-B14F-4D97-AF65-F5344CB8AC3E}">
        <p14:creationId xmlns:p14="http://schemas.microsoft.com/office/powerpoint/2010/main" val="287481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17575" y="744538"/>
            <a:ext cx="4962525" cy="3722687"/>
          </a:xfrm>
          <a:ln/>
        </p:spPr>
      </p:sp>
      <p:sp>
        <p:nvSpPr>
          <p:cNvPr id="40963" name="Rectangle 3"/>
          <p:cNvSpPr>
            <a:spLocks noGrp="1" noChangeArrowheads="1"/>
          </p:cNvSpPr>
          <p:nvPr>
            <p:ph type="body" idx="1"/>
          </p:nvPr>
        </p:nvSpPr>
        <p:spPr>
          <a:noFill/>
          <a:ln/>
        </p:spPr>
        <p:txBody>
          <a:bodyPr/>
          <a:lstStyle/>
          <a:p>
            <a:pPr eaLnBrk="1" hangingPunct="1"/>
            <a:r>
              <a:rPr lang="en-GB" dirty="0"/>
              <a:t>The care plan must be followed e.g. the carer may only be supporting with external</a:t>
            </a:r>
            <a:r>
              <a:rPr lang="en-GB" baseline="0" dirty="0"/>
              <a:t> medication eg creams or patches or by passing the medication to the service user at their request or taking tablets out of the container at the service users request</a:t>
            </a:r>
          </a:p>
          <a:p>
            <a:pPr eaLnBrk="1" hangingPunct="1"/>
            <a:endParaRPr lang="en-GB" baseline="0" dirty="0"/>
          </a:p>
          <a:p>
            <a:pPr eaLnBrk="1" hangingPunct="1"/>
            <a:r>
              <a:rPr lang="en-GB" baseline="0" dirty="0"/>
              <a:t>Document in the daily diary</a:t>
            </a:r>
          </a:p>
          <a:p>
            <a:pPr eaLnBrk="1" hangingPunct="1"/>
            <a:endParaRPr lang="en-GB" baseline="0" dirty="0"/>
          </a:p>
          <a:p>
            <a:pPr eaLnBrk="1" hangingPunct="1"/>
            <a:r>
              <a:rPr lang="en-GB" baseline="0" dirty="0"/>
              <a:t>Any doubts refer to their line manager if unsure</a:t>
            </a:r>
          </a:p>
          <a:p>
            <a:pPr eaLnBrk="1" hangingPunct="1"/>
            <a:endParaRPr lang="en-GB" baseline="0" dirty="0"/>
          </a:p>
          <a:p>
            <a:pPr eaLnBrk="1" hangingPunct="1"/>
            <a:endParaRPr lang="en-GB" dirty="0"/>
          </a:p>
        </p:txBody>
      </p:sp>
    </p:spTree>
    <p:extLst>
      <p:ext uri="{BB962C8B-B14F-4D97-AF65-F5344CB8AC3E}">
        <p14:creationId xmlns:p14="http://schemas.microsoft.com/office/powerpoint/2010/main" val="202986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13</a:t>
            </a:fld>
            <a:endParaRPr lang="en-GB" dirty="0"/>
          </a:p>
        </p:txBody>
      </p:sp>
    </p:spTree>
    <p:extLst>
      <p:ext uri="{BB962C8B-B14F-4D97-AF65-F5344CB8AC3E}">
        <p14:creationId xmlns:p14="http://schemas.microsoft.com/office/powerpoint/2010/main" val="491961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2</a:t>
            </a:r>
            <a:r>
              <a:rPr lang="en-GB" baseline="30000" dirty="0"/>
              <a:t>nd</a:t>
            </a:r>
            <a:r>
              <a:rPr lang="en-GB" dirty="0"/>
              <a:t> domMAr should</a:t>
            </a:r>
            <a:r>
              <a:rPr lang="en-GB" baseline="0" dirty="0"/>
              <a:t> say Supplementary chart /2 of 2 – good practice for DCW is to report this to the DCA so they are aware that 2 charts are in place and to mark the original chart as 1 of 2 .</a:t>
            </a:r>
          </a:p>
          <a:p>
            <a:endParaRPr lang="en-GB" baseline="0" dirty="0"/>
          </a:p>
          <a:p>
            <a:r>
              <a:rPr lang="en-GB" baseline="0" dirty="0"/>
              <a:t>It is the responsibility of the carer to return the chart to the pharmacy and not expect delivery </a:t>
            </a:r>
          </a:p>
          <a:p>
            <a:endParaRPr lang="en-GB" dirty="0"/>
          </a:p>
          <a:p>
            <a:r>
              <a:rPr lang="en-GB" dirty="0"/>
              <a:t>There is still evidence that pharmacies offer loose labels to be added later/carers</a:t>
            </a:r>
            <a:r>
              <a:rPr lang="en-GB" baseline="0" dirty="0"/>
              <a:t> request loose labels  . In no situation is this allowed.</a:t>
            </a:r>
          </a:p>
          <a:p>
            <a:endParaRPr lang="en-GB" baseline="0" dirty="0"/>
          </a:p>
          <a:p>
            <a:r>
              <a:rPr lang="en-GB" baseline="0" dirty="0"/>
              <a:t>If it is a Pharmacy incident/error - the pharmacy will have their own incident/error form that the DCA should also complete</a:t>
            </a:r>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14</a:t>
            </a:fld>
            <a:endParaRPr lang="en-GB" dirty="0"/>
          </a:p>
        </p:txBody>
      </p:sp>
    </p:spTree>
    <p:extLst>
      <p:ext uri="{BB962C8B-B14F-4D97-AF65-F5344CB8AC3E}">
        <p14:creationId xmlns:p14="http://schemas.microsoft.com/office/powerpoint/2010/main" val="79018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This could be wound care/pressure sores/injections/taking bloods, etc.</a:t>
            </a:r>
          </a:p>
          <a:p>
            <a:endParaRPr lang="en-GB" dirty="0"/>
          </a:p>
          <a:p>
            <a:r>
              <a:rPr lang="en-GB" dirty="0"/>
              <a:t>Specialised techniques could be PEG feeds/insulin, simple wound dressing and would be specific to each service user - </a:t>
            </a:r>
            <a:r>
              <a:rPr lang="en-GB" sz="1200" b="0" i="0" kern="1200" dirty="0">
                <a:solidFill>
                  <a:schemeClr val="tx1"/>
                </a:solidFill>
                <a:effectLst/>
                <a:latin typeface="Calibri" pitchFamily="34" charset="0"/>
                <a:ea typeface="+mn-ea"/>
                <a:cs typeface="+mn-cs"/>
              </a:rPr>
              <a:t>the delegating healthcare professional must assess that the care worker is competent and trained. The healthcare professional remains responsible for ensuring the care worker can safely and effectively administer the medicine and providers should have policies in place to support these processes.</a:t>
            </a:r>
            <a:endParaRPr lang="en-GB" dirty="0"/>
          </a:p>
          <a:p>
            <a:endParaRPr lang="en-GB" dirty="0"/>
          </a:p>
          <a:p>
            <a:r>
              <a:rPr lang="en-GB" dirty="0"/>
              <a:t>The carer should agree and be competent to take on specialised tasks</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15</a:t>
            </a:fld>
            <a:endParaRPr lang="en-GB" dirty="0"/>
          </a:p>
        </p:txBody>
      </p:sp>
    </p:spTree>
    <p:extLst>
      <p:ext uri="{BB962C8B-B14F-4D97-AF65-F5344CB8AC3E}">
        <p14:creationId xmlns:p14="http://schemas.microsoft.com/office/powerpoint/2010/main" val="4215044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17575" y="744538"/>
            <a:ext cx="4962525" cy="3722687"/>
          </a:xfrm>
          <a:ln/>
        </p:spPr>
      </p:sp>
      <p:sp>
        <p:nvSpPr>
          <p:cNvPr id="38915" name="Notes Placeholder 2"/>
          <p:cNvSpPr>
            <a:spLocks noGrp="1"/>
          </p:cNvSpPr>
          <p:nvPr>
            <p:ph type="body" idx="1"/>
          </p:nvPr>
        </p:nvSpPr>
        <p:spPr>
          <a:noFill/>
          <a:ln/>
        </p:spPr>
        <p:txBody>
          <a:bodyPr/>
          <a:lstStyle/>
          <a:p>
            <a:pPr eaLnBrk="1" hangingPunct="1"/>
            <a:r>
              <a:rPr lang="en-GB" dirty="0"/>
              <a:t>Briefly Discuss the terms Patient, Service User and how they are used by NHS and Social Services to describe the person receiving Care</a:t>
            </a:r>
          </a:p>
          <a:p>
            <a:pPr eaLnBrk="1" hangingPunct="1"/>
            <a:endParaRPr lang="en-GB" dirty="0"/>
          </a:p>
          <a:p>
            <a:r>
              <a:rPr lang="en-GB" dirty="0"/>
              <a:t>Fundamental standards:</a:t>
            </a:r>
          </a:p>
          <a:p>
            <a:r>
              <a:rPr lang="en-GB" dirty="0"/>
              <a:t>Regulation   9 - Person centred care – </a:t>
            </a:r>
            <a:r>
              <a:rPr lang="en-GB" sz="1200" b="0" i="0" kern="1200" dirty="0">
                <a:solidFill>
                  <a:schemeClr val="tx1"/>
                </a:solidFill>
                <a:effectLst/>
                <a:latin typeface="Calibri" pitchFamily="34" charset="0"/>
                <a:ea typeface="+mn-ea"/>
                <a:cs typeface="+mn-cs"/>
              </a:rPr>
              <a:t>an individual must have care or treatment that is tailored to their needs and preferences.</a:t>
            </a:r>
          </a:p>
          <a:p>
            <a:endParaRPr lang="en-GB" dirty="0"/>
          </a:p>
          <a:p>
            <a:r>
              <a:rPr lang="en-GB" dirty="0"/>
              <a:t>Regulation 10 -</a:t>
            </a:r>
            <a:r>
              <a:rPr lang="en-GB" baseline="0" dirty="0"/>
              <a:t> </a:t>
            </a:r>
            <a:r>
              <a:rPr lang="en-GB" dirty="0"/>
              <a:t>Dignity and Respect – </a:t>
            </a:r>
            <a:r>
              <a:rPr lang="en-GB" sz="1200" b="0" i="0" kern="1200" dirty="0">
                <a:solidFill>
                  <a:schemeClr val="tx1"/>
                </a:solidFill>
                <a:effectLst/>
                <a:latin typeface="Calibri" pitchFamily="34" charset="0"/>
                <a:ea typeface="+mn-ea"/>
                <a:cs typeface="+mn-cs"/>
              </a:rPr>
              <a:t>an individual must be treated with dignity and respect at all times whilst</a:t>
            </a:r>
            <a:r>
              <a:rPr lang="en-GB" sz="1200" b="0" i="0" kern="1200" baseline="0" dirty="0">
                <a:solidFill>
                  <a:schemeClr val="tx1"/>
                </a:solidFill>
                <a:effectLst/>
                <a:latin typeface="Calibri" pitchFamily="34" charset="0"/>
                <a:ea typeface="+mn-ea"/>
                <a:cs typeface="+mn-cs"/>
              </a:rPr>
              <a:t> </a:t>
            </a:r>
            <a:r>
              <a:rPr lang="en-GB" sz="1200" b="0" i="0" kern="1200" dirty="0">
                <a:solidFill>
                  <a:schemeClr val="tx1"/>
                </a:solidFill>
                <a:effectLst/>
                <a:latin typeface="Calibri" pitchFamily="34" charset="0"/>
                <a:ea typeface="+mn-ea"/>
                <a:cs typeface="+mn-cs"/>
              </a:rPr>
              <a:t>receiving care and treatment</a:t>
            </a:r>
            <a:r>
              <a:rPr lang="en-GB" sz="1200" b="0" i="0" kern="1200" baseline="0" dirty="0">
                <a:solidFill>
                  <a:schemeClr val="tx1"/>
                </a:solidFill>
                <a:effectLst/>
                <a:latin typeface="Calibri" pitchFamily="34" charset="0"/>
                <a:ea typeface="+mn-ea"/>
                <a:cs typeface="+mn-cs"/>
              </a:rPr>
              <a:t> – this includes promoting </a:t>
            </a:r>
            <a:r>
              <a:rPr lang="en-GB" sz="1200" b="0" i="0" kern="1200" dirty="0">
                <a:solidFill>
                  <a:schemeClr val="tx1"/>
                </a:solidFill>
                <a:effectLst/>
                <a:latin typeface="Calibri" pitchFamily="34" charset="0"/>
                <a:ea typeface="+mn-ea"/>
                <a:cs typeface="+mn-cs"/>
              </a:rPr>
              <a:t>privacy, treating people as individuals</a:t>
            </a:r>
            <a:r>
              <a:rPr lang="en-GB" sz="1200" b="0" i="0" kern="1200" baseline="0" dirty="0">
                <a:solidFill>
                  <a:schemeClr val="tx1"/>
                </a:solidFill>
                <a:effectLst/>
                <a:latin typeface="Calibri" pitchFamily="34" charset="0"/>
                <a:ea typeface="+mn-ea"/>
                <a:cs typeface="+mn-cs"/>
              </a:rPr>
              <a:t> and </a:t>
            </a:r>
            <a:r>
              <a:rPr lang="en-GB" sz="1200" b="0" i="0" kern="1200" dirty="0">
                <a:solidFill>
                  <a:schemeClr val="tx1"/>
                </a:solidFill>
                <a:effectLst/>
                <a:latin typeface="Calibri" pitchFamily="34" charset="0"/>
                <a:ea typeface="+mn-ea"/>
                <a:cs typeface="+mn-cs"/>
              </a:rPr>
              <a:t>giving individuals the support they need to help them remain independent.</a:t>
            </a:r>
          </a:p>
          <a:p>
            <a:endParaRPr lang="en-GB" sz="1200" b="0" i="0" kern="1200" dirty="0">
              <a:solidFill>
                <a:schemeClr val="tx1"/>
              </a:solidFill>
              <a:effectLst/>
              <a:latin typeface="Calibri" pitchFamily="34" charset="0"/>
              <a:ea typeface="+mn-ea"/>
              <a:cs typeface="+mn-cs"/>
            </a:endParaRPr>
          </a:p>
          <a:p>
            <a:r>
              <a:rPr lang="en-GB" dirty="0"/>
              <a:t>Regulation 11 - Need for consent – </a:t>
            </a:r>
            <a:r>
              <a:rPr lang="en-GB" sz="1200" b="0" i="0" kern="1200" dirty="0">
                <a:solidFill>
                  <a:schemeClr val="tx1"/>
                </a:solidFill>
                <a:effectLst/>
                <a:latin typeface="Calibri" pitchFamily="34" charset="0"/>
                <a:ea typeface="+mn-ea"/>
                <a:cs typeface="+mn-cs"/>
              </a:rPr>
              <a:t>an individual</a:t>
            </a:r>
            <a:r>
              <a:rPr lang="en-GB" sz="1200" b="0" i="0" kern="1200" baseline="0" dirty="0">
                <a:solidFill>
                  <a:schemeClr val="tx1"/>
                </a:solidFill>
                <a:effectLst/>
                <a:latin typeface="Calibri" pitchFamily="34" charset="0"/>
                <a:ea typeface="+mn-ea"/>
                <a:cs typeface="+mn-cs"/>
              </a:rPr>
              <a:t> (or their advocate) </a:t>
            </a:r>
            <a:r>
              <a:rPr lang="en-GB" sz="1200" b="0" i="0" kern="1200" dirty="0">
                <a:solidFill>
                  <a:schemeClr val="tx1"/>
                </a:solidFill>
                <a:effectLst/>
                <a:latin typeface="Calibri" pitchFamily="34" charset="0"/>
                <a:ea typeface="+mn-ea"/>
                <a:cs typeface="+mn-cs"/>
              </a:rPr>
              <a:t>must give their consent before any care or treatment is given to them.</a:t>
            </a:r>
            <a:endParaRPr lang="en-GB" dirty="0"/>
          </a:p>
          <a:p>
            <a:pPr eaLnBrk="1" hangingPunct="1"/>
            <a:endParaRPr lang="en-GB" dirty="0"/>
          </a:p>
          <a:p>
            <a:pPr eaLnBrk="1" hangingPunct="1"/>
            <a:r>
              <a:rPr lang="en-GB" dirty="0"/>
              <a:t>Every person has their own individual care plan ( sometimes called a support plan )  We must never assume because someone has had a stroke for example we would treat them in the same way as some one else with the same condition.  We would never expect to be treated the same as another person, we would expect individual attention for our own needs.</a:t>
            </a:r>
          </a:p>
          <a:p>
            <a:pPr eaLnBrk="1" hangingPunct="1"/>
            <a:endParaRPr lang="en-GB" dirty="0"/>
          </a:p>
          <a:p>
            <a:pPr eaLnBrk="1" hangingPunct="1"/>
            <a:r>
              <a:rPr lang="en-GB" dirty="0"/>
              <a:t>Person centred</a:t>
            </a:r>
            <a:r>
              <a:rPr lang="en-GB" baseline="0" dirty="0"/>
              <a:t> care- e.g. support with time sensitive medicines </a:t>
            </a:r>
            <a:endParaRPr lang="en-GB" dirty="0"/>
          </a:p>
        </p:txBody>
      </p:sp>
      <p:sp>
        <p:nvSpPr>
          <p:cNvPr id="38916" name="Slide Number Placeholder 3"/>
          <p:cNvSpPr>
            <a:spLocks noGrp="1"/>
          </p:cNvSpPr>
          <p:nvPr>
            <p:ph type="sldNum" sz="quarter" idx="5"/>
          </p:nvPr>
        </p:nvSpPr>
        <p:spPr>
          <a:noFill/>
        </p:spPr>
        <p:txBody>
          <a:bodyPr/>
          <a:lstStyle/>
          <a:p>
            <a:fld id="{E91E0669-5EC5-4ECB-910A-A903BD604DD2}" type="slidenum">
              <a:rPr lang="en-GB" smtClean="0"/>
              <a:pPr/>
              <a:t>16</a:t>
            </a:fld>
            <a:endParaRPr lang="en-GB" dirty="0"/>
          </a:p>
        </p:txBody>
      </p:sp>
    </p:spTree>
    <p:extLst>
      <p:ext uri="{BB962C8B-B14F-4D97-AF65-F5344CB8AC3E}">
        <p14:creationId xmlns:p14="http://schemas.microsoft.com/office/powerpoint/2010/main" val="343263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17575" y="744538"/>
            <a:ext cx="4962525" cy="3722687"/>
          </a:xfrm>
          <a:ln/>
        </p:spPr>
      </p:sp>
      <p:sp>
        <p:nvSpPr>
          <p:cNvPr id="78851" name="Rectangle 3"/>
          <p:cNvSpPr>
            <a:spLocks noGrp="1" noChangeArrowheads="1"/>
          </p:cNvSpPr>
          <p:nvPr>
            <p:ph type="body" idx="1"/>
          </p:nvPr>
        </p:nvSpPr>
        <p:spPr>
          <a:noFill/>
          <a:ln/>
        </p:spPr>
        <p:txBody>
          <a:bodyPr/>
          <a:lstStyle/>
          <a:p>
            <a:pPr>
              <a:buFontTx/>
              <a:buChar char="•"/>
            </a:pPr>
            <a:r>
              <a:rPr lang="en-GB" dirty="0"/>
              <a:t>The Government white paper: Our health Our Care, Our Say, clearly states that people want to stay as healthy, active and independent as possible.  We need to support where we can, but allow the person some independence in their life’s.</a:t>
            </a:r>
          </a:p>
          <a:p>
            <a:pPr>
              <a:buFontTx/>
              <a:buNone/>
            </a:pPr>
            <a:endParaRPr lang="en-GB" dirty="0"/>
          </a:p>
          <a:p>
            <a:pPr>
              <a:buFontTx/>
              <a:buChar char="•"/>
            </a:pPr>
            <a:r>
              <a:rPr lang="en-GB" dirty="0"/>
              <a:t>We need to be mindful that if the person can manage their medication then they are allowed to do so without interference from any of us, but only intervening if we feel the person is at risk.  The NHS may become involved and</a:t>
            </a:r>
            <a:r>
              <a:rPr lang="en-GB" baseline="0" dirty="0"/>
              <a:t> will complete</a:t>
            </a:r>
            <a:r>
              <a:rPr lang="en-GB" dirty="0"/>
              <a:t> an assessment of how the person is managing their meds: do they need normal screw top bottles, larger labelling to allow them to read if they struggle with seeing small print - process still to be agreed </a:t>
            </a:r>
          </a:p>
          <a:p>
            <a:endParaRPr lang="en-GB" dirty="0"/>
          </a:p>
        </p:txBody>
      </p:sp>
    </p:spTree>
    <p:extLst>
      <p:ext uri="{BB962C8B-B14F-4D97-AF65-F5344CB8AC3E}">
        <p14:creationId xmlns:p14="http://schemas.microsoft.com/office/powerpoint/2010/main" val="305802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917575" y="744538"/>
            <a:ext cx="4962525" cy="3722687"/>
          </a:xfrm>
          <a:ln/>
        </p:spPr>
      </p:sp>
      <p:sp>
        <p:nvSpPr>
          <p:cNvPr id="79875" name="Rectangle 3"/>
          <p:cNvSpPr>
            <a:spLocks noGrp="1" noChangeArrowheads="1"/>
          </p:cNvSpPr>
          <p:nvPr>
            <p:ph type="body" idx="1"/>
          </p:nvPr>
        </p:nvSpPr>
        <p:spPr>
          <a:noFill/>
          <a:ln/>
        </p:spPr>
        <p:txBody>
          <a:bodyPr/>
          <a:lstStyle/>
          <a:p>
            <a:pPr>
              <a:buFontTx/>
              <a:buChar char="•"/>
            </a:pPr>
            <a:r>
              <a:rPr lang="en-GB" dirty="0"/>
              <a:t>All staff </a:t>
            </a:r>
            <a:r>
              <a:rPr lang="en-GB" b="1" dirty="0"/>
              <a:t>should</a:t>
            </a:r>
            <a:r>
              <a:rPr lang="en-GB" dirty="0"/>
              <a:t> have received training on privacy and confidentiality via their completion of their Care Certificate Standards/induction or other training:  Staff are privy to some very sensitive information about the service users, their medical condition, what medication they are taking etc.  This information is confidential and not to be shared with anyone other than their manager or G.P.  Staff also need to realise that the breaking of confidentiality by sharing personal information about the service user amounts to a breach of the data protection Act and could be used in court to prosecute you and not the department you work in ( this could be a minimum of £5000 )</a:t>
            </a:r>
          </a:p>
          <a:p>
            <a:pPr>
              <a:buFontTx/>
              <a:buChar char="•"/>
            </a:pPr>
            <a:endParaRPr lang="en-GB" dirty="0"/>
          </a:p>
          <a:p>
            <a:pPr>
              <a:buFontTx/>
              <a:buChar char="•"/>
            </a:pPr>
            <a:r>
              <a:rPr lang="en-GB" dirty="0"/>
              <a:t>The service user MUST be treated with dignity and respect: regardless of the persons religious needs, back ground etc. </a:t>
            </a:r>
          </a:p>
          <a:p>
            <a:pPr>
              <a:buFontTx/>
              <a:buChar char="•"/>
            </a:pPr>
            <a:endParaRPr lang="en-GB" sz="1200" b="0" i="0" kern="1200" dirty="0">
              <a:solidFill>
                <a:schemeClr val="tx1"/>
              </a:solidFill>
              <a:effectLst/>
              <a:latin typeface="Calibri" pitchFamily="34" charset="0"/>
              <a:ea typeface="+mn-ea"/>
              <a:cs typeface="+mn-cs"/>
            </a:endParaRPr>
          </a:p>
          <a:p>
            <a:pPr>
              <a:buFontTx/>
              <a:buChar char="•"/>
            </a:pPr>
            <a:r>
              <a:rPr lang="en-GB" sz="1200" b="0" i="0" kern="1200" dirty="0">
                <a:solidFill>
                  <a:schemeClr val="tx1"/>
                </a:solidFill>
                <a:effectLst/>
                <a:latin typeface="Calibri" pitchFamily="34" charset="0"/>
                <a:ea typeface="+mn-ea"/>
                <a:cs typeface="+mn-cs"/>
              </a:rPr>
              <a:t>Everyone has their own values, beliefs and preferences which may not be the same as those of other people.</a:t>
            </a:r>
            <a:r>
              <a:rPr lang="en-GB" dirty="0"/>
              <a:t> Staff must be impartial and act in a professional manner at all times.  If staff feel they are unable to meet these requirements they must seek advise immediately from their line manager.</a:t>
            </a:r>
          </a:p>
          <a:p>
            <a:pPr>
              <a:buFontTx/>
              <a:buChar char="•"/>
            </a:pPr>
            <a:endParaRPr lang="en-GB" dirty="0"/>
          </a:p>
          <a:p>
            <a:pPr>
              <a:buFontTx/>
              <a:buChar char="•"/>
            </a:pPr>
            <a:r>
              <a:rPr lang="en-GB" dirty="0"/>
              <a:t>Consent:  The Adult Services</a:t>
            </a:r>
            <a:r>
              <a:rPr lang="en-GB" baseline="0" dirty="0"/>
              <a:t> Community Wellbeing Team</a:t>
            </a:r>
            <a:r>
              <a:rPr lang="en-GB" dirty="0"/>
              <a:t> will have assessed capacity/gained consent</a:t>
            </a:r>
            <a:r>
              <a:rPr lang="en-GB" baseline="0" dirty="0"/>
              <a:t> </a:t>
            </a:r>
            <a:r>
              <a:rPr lang="en-GB" dirty="0"/>
              <a:t>from the service user around consenting to the</a:t>
            </a:r>
            <a:r>
              <a:rPr lang="en-GB" baseline="0" dirty="0"/>
              <a:t> </a:t>
            </a:r>
            <a:r>
              <a:rPr lang="en-GB" dirty="0"/>
              <a:t>sharing of information.   Staff must be aware that the service user can withdraw their permission/consent at any time. Service</a:t>
            </a:r>
            <a:r>
              <a:rPr lang="en-GB" baseline="0" dirty="0"/>
              <a:t> user must be asked each time they are making a different decision.</a:t>
            </a:r>
          </a:p>
          <a:p>
            <a:pPr>
              <a:buFontTx/>
              <a:buChar char="•"/>
            </a:pPr>
            <a:endParaRPr lang="en-GB" baseline="0" dirty="0"/>
          </a:p>
          <a:p>
            <a:pPr>
              <a:buFontTx/>
              <a:buNone/>
            </a:pPr>
            <a:endParaRPr lang="en-GB" baseline="0" dirty="0"/>
          </a:p>
          <a:p>
            <a:pPr>
              <a:buFontTx/>
              <a:buChar char="•"/>
            </a:pPr>
            <a:endParaRPr lang="en-GB" dirty="0"/>
          </a:p>
          <a:p>
            <a:endParaRPr lang="en-GB" dirty="0"/>
          </a:p>
        </p:txBody>
      </p:sp>
    </p:spTree>
    <p:extLst>
      <p:ext uri="{BB962C8B-B14F-4D97-AF65-F5344CB8AC3E}">
        <p14:creationId xmlns:p14="http://schemas.microsoft.com/office/powerpoint/2010/main" val="301947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Ask</a:t>
            </a:r>
            <a:r>
              <a:rPr lang="en-US" b="1" u="none" baseline="0" dirty="0"/>
              <a:t> those attending to use the public chat if online session  to give us their answers for this activity.</a:t>
            </a:r>
          </a:p>
          <a:p>
            <a:pPr eaLnBrk="1" hangingPunct="1"/>
            <a:endParaRPr lang="en-US" b="1" u="sng" dirty="0"/>
          </a:p>
          <a:p>
            <a:pPr eaLnBrk="1" hangingPunct="1"/>
            <a:r>
              <a:rPr lang="en-US" b="1" u="sng" dirty="0"/>
              <a:t>Barriers to taking medicines</a:t>
            </a:r>
            <a:r>
              <a:rPr lang="en-US" u="sng" dirty="0"/>
              <a:t> </a:t>
            </a:r>
          </a:p>
          <a:p>
            <a:pPr eaLnBrk="1" hangingPunct="1"/>
            <a:endParaRPr lang="en-US" u="none" dirty="0"/>
          </a:p>
          <a:p>
            <a:pPr eaLnBrk="1" hangingPunct="1"/>
            <a:r>
              <a:rPr lang="en-US" dirty="0"/>
              <a:t>Show the Care workers the title of the slide and do a board blast by asking what stops them from taking their own medication</a:t>
            </a:r>
            <a:r>
              <a:rPr lang="en-US" baseline="0" dirty="0"/>
              <a:t> and discuss what effect this would have  if a person was immobile for example</a:t>
            </a:r>
            <a:endParaRPr lang="en-US" dirty="0"/>
          </a:p>
          <a:p>
            <a:pPr eaLnBrk="1" hangingPunct="1"/>
            <a:r>
              <a:rPr lang="en-US" dirty="0"/>
              <a:t>Use the following to prompt discussion if necessary </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Immobility, </a:t>
            </a:r>
            <a:r>
              <a:rPr lang="en-US" baseline="0" dirty="0"/>
              <a:t>might not be able to reach their medications or collect medication </a:t>
            </a:r>
            <a:endParaRPr lang="en-US" dirty="0"/>
          </a:p>
          <a:p>
            <a:pPr eaLnBrk="1" hangingPunct="1"/>
            <a:r>
              <a:rPr lang="en-GB" dirty="0"/>
              <a:t>Confusion</a:t>
            </a:r>
            <a:r>
              <a:rPr lang="en-GB" baseline="0" dirty="0"/>
              <a:t> –this could be temporary e.g. following a hospital stay/death of spouse/house move/infection </a:t>
            </a:r>
            <a:endParaRPr lang="en-GB" dirty="0"/>
          </a:p>
          <a:p>
            <a:pPr eaLnBrk="1" hangingPunct="1"/>
            <a:r>
              <a:rPr lang="en-GB" dirty="0"/>
              <a:t>Poor dexterity – open lids etc.,        </a:t>
            </a:r>
          </a:p>
          <a:p>
            <a:pPr eaLnBrk="1" hangingPunct="1"/>
            <a:r>
              <a:rPr lang="en-GB" dirty="0"/>
              <a:t>Poor eyesight-cant actually read labels</a:t>
            </a:r>
            <a:r>
              <a:rPr lang="en-GB" baseline="0" dirty="0"/>
              <a:t> </a:t>
            </a:r>
            <a:endParaRPr lang="en-GB" dirty="0"/>
          </a:p>
          <a:p>
            <a:pPr eaLnBrk="1" hangingPunct="1"/>
            <a:r>
              <a:rPr lang="en-GB" dirty="0"/>
              <a:t>Poor living conditions,    </a:t>
            </a:r>
          </a:p>
          <a:p>
            <a:pPr eaLnBrk="1" hangingPunct="1"/>
            <a:r>
              <a:rPr lang="en-US" dirty="0"/>
              <a:t>Choice,   if they have capacity then they have choice       </a:t>
            </a:r>
          </a:p>
          <a:p>
            <a:pPr eaLnBrk="1" hangingPunct="1"/>
            <a:r>
              <a:rPr lang="en-US" dirty="0"/>
              <a:t>Views of others</a:t>
            </a:r>
            <a:r>
              <a:rPr lang="en-US" baseline="0" dirty="0"/>
              <a:t> –maybe friend says gave them side effects </a:t>
            </a:r>
            <a:r>
              <a:rPr lang="en-US" dirty="0"/>
              <a:t>           </a:t>
            </a:r>
          </a:p>
          <a:p>
            <a:pPr eaLnBrk="1" hangingPunct="1"/>
            <a:r>
              <a:rPr lang="en-US" dirty="0"/>
              <a:t>Values e.g. religious beliefs. This can be</a:t>
            </a:r>
            <a:r>
              <a:rPr lang="en-US" baseline="0" dirty="0"/>
              <a:t> important </a:t>
            </a:r>
            <a:r>
              <a:rPr lang="en-US" baseline="0" dirty="0" err="1"/>
              <a:t>eg</a:t>
            </a:r>
            <a:r>
              <a:rPr lang="en-US" baseline="0" dirty="0"/>
              <a:t> the Covid-19 vaccines and false information around meat/alcohol  content </a:t>
            </a:r>
            <a:endParaRPr lang="en-US" dirty="0"/>
          </a:p>
          <a:p>
            <a:pPr eaLnBrk="1" hangingPunct="1"/>
            <a:r>
              <a:rPr lang="en-GB" dirty="0"/>
              <a:t>Fear &amp; Anxiety,</a:t>
            </a:r>
            <a:r>
              <a:rPr lang="en-GB" baseline="0" dirty="0"/>
              <a:t> -change of colour /shape ?</a:t>
            </a:r>
            <a:r>
              <a:rPr lang="en-GB" dirty="0"/>
              <a:t> </a:t>
            </a:r>
          </a:p>
          <a:p>
            <a:pPr eaLnBrk="1" hangingPunct="1"/>
            <a:r>
              <a:rPr lang="en-GB" dirty="0"/>
              <a:t>Side Effects of the medication they are taking (</a:t>
            </a:r>
            <a:r>
              <a:rPr lang="en-US" sz="1400" dirty="0"/>
              <a:t>e.g. constipation, falls, confusion)</a:t>
            </a:r>
          </a:p>
          <a:p>
            <a:pPr eaLnBrk="1" hangingPunct="1"/>
            <a:r>
              <a:rPr lang="en-US" dirty="0"/>
              <a:t>Multiple Medications – the more medications more likely to be confused with when to take or more likely to have side effects</a:t>
            </a:r>
          </a:p>
          <a:p>
            <a:pPr eaLnBrk="1" hangingPunct="1"/>
            <a:endParaRPr lang="en-US" dirty="0"/>
          </a:p>
          <a:p>
            <a:pPr eaLnBrk="1" hangingPunct="1"/>
            <a:r>
              <a:rPr lang="en-US" dirty="0"/>
              <a:t>In</a:t>
            </a:r>
            <a:r>
              <a:rPr lang="en-US" baseline="0" dirty="0"/>
              <a:t> some situations carer could ask why they aren't taking their medication and signpost to the pharmacy for advice or flag up a need to review care needs </a:t>
            </a:r>
            <a:endParaRPr lang="en-US" dirty="0"/>
          </a:p>
          <a:p>
            <a:pPr eaLnBrk="1" hangingPunct="1"/>
            <a:endParaRPr lang="en-US" dirty="0"/>
          </a:p>
          <a:p>
            <a:pPr eaLnBrk="1" hangingPunct="1"/>
            <a:r>
              <a:rPr lang="en-US" dirty="0"/>
              <a:t>Following the board blast click to reveal the information on</a:t>
            </a:r>
            <a:r>
              <a:rPr lang="en-US" baseline="0" dirty="0"/>
              <a:t> THE next </a:t>
            </a:r>
            <a:r>
              <a:rPr lang="en-US" dirty="0"/>
              <a:t> slide.</a:t>
            </a:r>
            <a:endParaRPr lang="en-GB" sz="1400" dirty="0"/>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19</a:t>
            </a:fld>
            <a:endParaRPr lang="en-GB" dirty="0"/>
          </a:p>
        </p:txBody>
      </p:sp>
    </p:spTree>
    <p:extLst>
      <p:ext uri="{BB962C8B-B14F-4D97-AF65-F5344CB8AC3E}">
        <p14:creationId xmlns:p14="http://schemas.microsoft.com/office/powerpoint/2010/main" val="273982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917575" y="744538"/>
            <a:ext cx="4962525" cy="3722687"/>
          </a:xfrm>
          <a:ln/>
        </p:spPr>
      </p:sp>
      <p:sp>
        <p:nvSpPr>
          <p:cNvPr id="727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Run through the aims of the session with emphasis on recent changes</a:t>
            </a:r>
          </a:p>
          <a:p>
            <a:endParaRPr lang="en-GB" dirty="0"/>
          </a:p>
          <a:p>
            <a:endParaRPr lang="en-GB" dirty="0"/>
          </a:p>
          <a:p>
            <a:endParaRPr lang="en-GB" dirty="0"/>
          </a:p>
        </p:txBody>
      </p:sp>
    </p:spTree>
    <p:extLst>
      <p:ext uri="{BB962C8B-B14F-4D97-AF65-F5344CB8AC3E}">
        <p14:creationId xmlns:p14="http://schemas.microsoft.com/office/powerpoint/2010/main" val="357220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17575" y="744538"/>
            <a:ext cx="4962525" cy="3722687"/>
          </a:xfrm>
          <a:ln/>
        </p:spPr>
      </p:sp>
      <p:sp>
        <p:nvSpPr>
          <p:cNvPr id="39939" name="Notes Placeholder 2"/>
          <p:cNvSpPr>
            <a:spLocks noGrp="1"/>
          </p:cNvSpPr>
          <p:nvPr>
            <p:ph type="body" idx="1"/>
          </p:nvPr>
        </p:nvSpPr>
        <p:spPr>
          <a:noFill/>
          <a:ln/>
        </p:spPr>
        <p:txBody>
          <a:bodyPr/>
          <a:lstStyle/>
          <a:p>
            <a:pPr eaLnBrk="1" hangingPunct="1"/>
            <a:r>
              <a:rPr lang="en-US" b="1" dirty="0"/>
              <a:t>The barriers to taking medicines.</a:t>
            </a:r>
          </a:p>
        </p:txBody>
      </p:sp>
      <p:sp>
        <p:nvSpPr>
          <p:cNvPr id="39940" name="Slide Number Placeholder 3"/>
          <p:cNvSpPr>
            <a:spLocks noGrp="1"/>
          </p:cNvSpPr>
          <p:nvPr>
            <p:ph type="sldNum" sz="quarter" idx="5"/>
          </p:nvPr>
        </p:nvSpPr>
        <p:spPr>
          <a:noFill/>
        </p:spPr>
        <p:txBody>
          <a:bodyPr/>
          <a:lstStyle/>
          <a:p>
            <a:fld id="{09C87C73-1CE3-4C29-A0BA-98ECC009A149}" type="slidenum">
              <a:rPr lang="en-GB" smtClean="0"/>
              <a:pPr/>
              <a:t>20</a:t>
            </a:fld>
            <a:endParaRPr lang="en-GB" dirty="0"/>
          </a:p>
        </p:txBody>
      </p:sp>
    </p:spTree>
    <p:extLst>
      <p:ext uri="{BB962C8B-B14F-4D97-AF65-F5344CB8AC3E}">
        <p14:creationId xmlns:p14="http://schemas.microsoft.com/office/powerpoint/2010/main" val="3831846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21</a:t>
            </a:fld>
            <a:endParaRPr lang="en-GB" dirty="0"/>
          </a:p>
        </p:txBody>
      </p:sp>
    </p:spTree>
    <p:extLst>
      <p:ext uri="{BB962C8B-B14F-4D97-AF65-F5344CB8AC3E}">
        <p14:creationId xmlns:p14="http://schemas.microsoft.com/office/powerpoint/2010/main" val="381118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Ask</a:t>
            </a:r>
            <a:r>
              <a:rPr lang="en-US" b="1" u="none" baseline="0" dirty="0"/>
              <a:t> those attending to use the public chat if online session  to give us their answers for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baseline="0" dirty="0"/>
          </a:p>
          <a:p>
            <a:r>
              <a:rPr lang="en-US" b="1" u="sng" dirty="0"/>
              <a:t>Types of Medication</a:t>
            </a:r>
          </a:p>
          <a:p>
            <a:pPr eaLnBrk="1" hangingPunct="1"/>
            <a:r>
              <a:rPr lang="en-US" dirty="0"/>
              <a:t>Show the Care workers the title of the slide and  to do a board blast by asking the care workers</a:t>
            </a:r>
            <a:endParaRPr lang="en-GB" dirty="0"/>
          </a:p>
          <a:p>
            <a:pPr eaLnBrk="1" hangingPunct="1"/>
            <a:r>
              <a:rPr lang="en-GB" dirty="0"/>
              <a:t>To name different types of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baseline="0" dirty="0"/>
          </a:p>
          <a:p>
            <a:pPr marL="0" indent="0" eaLnBrk="0" hangingPunct="0">
              <a:spcBef>
                <a:spcPct val="20000"/>
              </a:spcBef>
              <a:buClr>
                <a:srgbClr val="003366"/>
              </a:buClr>
              <a:buSzPct val="75000"/>
              <a:buFontTx/>
              <a:buNone/>
              <a:defRPr/>
            </a:pPr>
            <a:r>
              <a:rPr lang="en-GB" sz="1200" b="1" dirty="0"/>
              <a:t>Answer:</a:t>
            </a:r>
          </a:p>
          <a:p>
            <a:pPr marL="0" indent="0" eaLnBrk="0" hangingPunct="0">
              <a:spcBef>
                <a:spcPct val="20000"/>
              </a:spcBef>
              <a:buClr>
                <a:srgbClr val="003366"/>
              </a:buClr>
              <a:buSzPct val="75000"/>
              <a:buFontTx/>
              <a:buNone/>
              <a:defRPr/>
            </a:pPr>
            <a:r>
              <a:rPr lang="en-GB" sz="1200" b="1" dirty="0"/>
              <a:t>Tablets, Liquids,</a:t>
            </a:r>
            <a:r>
              <a:rPr lang="en-GB" sz="1200" b="1" baseline="0" dirty="0"/>
              <a:t> </a:t>
            </a:r>
            <a:r>
              <a:rPr lang="en-GB" sz="1200" b="1" dirty="0"/>
              <a:t>Creams, Ointments, Ear Drops, Eye Drops, Eye Ointments, Oxygen, Suppositories, Pessaries, Nasal Drops, </a:t>
            </a:r>
            <a:r>
              <a:rPr lang="en-GB" sz="1200" b="1" kern="0" dirty="0"/>
              <a:t>Nasal Sprays, Mouth Washes, Patches, Throat Sprays, Inhalers, Oxygen, </a:t>
            </a:r>
            <a:r>
              <a:rPr lang="en-GB" sz="1200" b="1" kern="0" dirty="0" err="1"/>
              <a:t>Nebules</a:t>
            </a:r>
            <a:r>
              <a:rPr lang="en-GB" sz="1200" b="1" kern="0" dirty="0"/>
              <a:t>, Injections,</a:t>
            </a:r>
            <a:r>
              <a:rPr lang="en-GB" sz="1200" b="1" kern="0" baseline="0" dirty="0"/>
              <a:t> Thickeners, Sip feeds (e.g. </a:t>
            </a:r>
            <a:r>
              <a:rPr lang="en-GB" sz="1200" b="1" kern="0" baseline="0" dirty="0" err="1"/>
              <a:t>Foodlink</a:t>
            </a:r>
            <a:r>
              <a:rPr lang="en-GB" sz="1200" b="1" kern="0" baseline="0" dirty="0"/>
              <a:t>).</a:t>
            </a:r>
            <a:endParaRPr lang="en-GB" sz="1200" b="1" kern="0" dirty="0"/>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baseline="0" dirty="0"/>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Exercise 5 – Types of Medication</a:t>
            </a:r>
          </a:p>
          <a:p>
            <a:pPr eaLnBrk="1" hangingPunct="1"/>
            <a:endParaRPr lang="en-US" dirty="0"/>
          </a:p>
          <a:p>
            <a:pPr eaLnBrk="1" hangingPunct="1"/>
            <a:r>
              <a:rPr lang="en-US" dirty="0"/>
              <a:t>Show the Care workers the title of the slide and do a board blast by asking the care workers t</a:t>
            </a:r>
            <a:r>
              <a:rPr lang="en-GB" dirty="0"/>
              <a:t>o name the different types of medications.</a:t>
            </a:r>
          </a:p>
          <a:p>
            <a:pPr eaLnBrk="1" hangingPunct="1"/>
            <a:endParaRPr lang="en-GB" dirty="0"/>
          </a:p>
          <a:p>
            <a:pPr eaLnBrk="1" hangingPunct="1"/>
            <a:r>
              <a:rPr lang="en-US" dirty="0"/>
              <a:t>Use the following to prompt discussion if necessary:</a:t>
            </a:r>
          </a:p>
          <a:p>
            <a:pPr eaLnBrk="1" hangingPunct="1"/>
            <a:endParaRPr lang="en-US" dirty="0"/>
          </a:p>
          <a:p>
            <a:r>
              <a:rPr lang="en-GB" dirty="0"/>
              <a:t>Tablets, Liquids, Creams, Ointments, Ear Drops, Eye Drops, Eye Ointments, Suppositories, Pessaries, Nasal Drops, </a:t>
            </a:r>
            <a:r>
              <a:rPr lang="en-GB" dirty="0">
                <a:solidFill>
                  <a:srgbClr val="003366"/>
                </a:solidFill>
              </a:rPr>
              <a:t>Nasal Sprays, Mouth Washes, Patches, Throat Sprays, Oxygen, Inhalers, Nebules, Injections, Thickeners, Sip</a:t>
            </a:r>
            <a:r>
              <a:rPr lang="en-GB" baseline="0" dirty="0">
                <a:solidFill>
                  <a:srgbClr val="003366"/>
                </a:solidFill>
              </a:rPr>
              <a:t> feeds (</a:t>
            </a:r>
            <a:r>
              <a:rPr lang="en-GB" baseline="0" dirty="0" err="1">
                <a:solidFill>
                  <a:srgbClr val="003366"/>
                </a:solidFill>
              </a:rPr>
              <a:t>e,g</a:t>
            </a:r>
            <a:r>
              <a:rPr lang="en-GB" baseline="0" dirty="0">
                <a:solidFill>
                  <a:srgbClr val="003366"/>
                </a:solidFill>
              </a:rPr>
              <a:t>, </a:t>
            </a:r>
            <a:r>
              <a:rPr lang="en-GB" baseline="0" dirty="0" err="1">
                <a:solidFill>
                  <a:srgbClr val="003366"/>
                </a:solidFill>
              </a:rPr>
              <a:t>Foodlink</a:t>
            </a:r>
            <a:r>
              <a:rPr lang="en-GB" baseline="0" dirty="0">
                <a:solidFill>
                  <a:srgbClr val="003366"/>
                </a:solidFill>
              </a:rPr>
              <a:t>)</a:t>
            </a:r>
            <a:endParaRPr lang="en-GB" dirty="0">
              <a:solidFill>
                <a:srgbClr val="003366"/>
              </a:solidFill>
            </a:endParaRPr>
          </a:p>
          <a:p>
            <a:endParaRPr lang="en-GB" dirty="0">
              <a:solidFill>
                <a:srgbClr val="003366"/>
              </a:solidFill>
            </a:endParaRPr>
          </a:p>
          <a:p>
            <a:pPr eaLnBrk="1" hangingPunct="1"/>
            <a:r>
              <a:rPr lang="en-US" dirty="0"/>
              <a:t>Following the board blast click to reveal the information on the next slide.</a:t>
            </a:r>
            <a:endParaRPr lang="en-GB" sz="1400" dirty="0"/>
          </a:p>
          <a:p>
            <a:endParaRPr lang="en-GB" dirty="0">
              <a:solidFill>
                <a:srgbClr val="003366"/>
              </a:solidFill>
            </a:endParaRPr>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22</a:t>
            </a:fld>
            <a:endParaRPr lang="en-GB" dirty="0"/>
          </a:p>
        </p:txBody>
      </p:sp>
    </p:spTree>
    <p:extLst>
      <p:ext uri="{BB962C8B-B14F-4D97-AF65-F5344CB8AC3E}">
        <p14:creationId xmlns:p14="http://schemas.microsoft.com/office/powerpoint/2010/main" val="317996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17575" y="744538"/>
            <a:ext cx="4962525" cy="3722687"/>
          </a:xfrm>
          <a:ln/>
        </p:spPr>
      </p:sp>
      <p:sp>
        <p:nvSpPr>
          <p:cNvPr id="80899" name="Rectangle 3"/>
          <p:cNvSpPr>
            <a:spLocks noGrp="1" noChangeArrowheads="1"/>
          </p:cNvSpPr>
          <p:nvPr>
            <p:ph type="body" idx="1"/>
          </p:nvPr>
        </p:nvSpPr>
        <p:spPr>
          <a:noFill/>
          <a:ln/>
        </p:spPr>
        <p:txBody>
          <a:bodyPr/>
          <a:lstStyle/>
          <a:p>
            <a:endParaRPr lang="en-US" dirty="0"/>
          </a:p>
          <a:p>
            <a:pPr eaLnBrk="1" hangingPunct="1"/>
            <a:endParaRPr lang="en-GB" dirty="0"/>
          </a:p>
          <a:p>
            <a:pPr eaLnBrk="1" hangingPunct="1"/>
            <a:r>
              <a:rPr lang="en-US" dirty="0"/>
              <a:t>Use the following to prompt discussion if necessary</a:t>
            </a:r>
          </a:p>
          <a:p>
            <a:r>
              <a:rPr lang="en-GB" dirty="0"/>
              <a:t>Tablets, Liquids, Creams, Ointments, Ear Drops, Eye Drops, Eye Ointments, Suppositories, Pessaries, Thickeners,</a:t>
            </a:r>
          </a:p>
          <a:p>
            <a:r>
              <a:rPr lang="en-GB" dirty="0"/>
              <a:t>Nasal Drops, </a:t>
            </a:r>
            <a:r>
              <a:rPr lang="en-GB" dirty="0">
                <a:solidFill>
                  <a:srgbClr val="003366"/>
                </a:solidFill>
              </a:rPr>
              <a:t>Nasal Sprays, Mouth Washes, Patches, Throat Sprays, Inhalers, Nebules, Injections, Oxygen, Sip</a:t>
            </a:r>
            <a:r>
              <a:rPr lang="en-GB" baseline="0" dirty="0">
                <a:solidFill>
                  <a:srgbClr val="003366"/>
                </a:solidFill>
              </a:rPr>
              <a:t> feeds (e.g. </a:t>
            </a:r>
            <a:r>
              <a:rPr lang="en-GB" baseline="0" dirty="0" err="1">
                <a:solidFill>
                  <a:srgbClr val="003366"/>
                </a:solidFill>
              </a:rPr>
              <a:t>Foodlink</a:t>
            </a:r>
            <a:r>
              <a:rPr lang="en-GB" baseline="0" dirty="0">
                <a:solidFill>
                  <a:srgbClr val="003366"/>
                </a:solidFill>
              </a:rPr>
              <a:t>)</a:t>
            </a:r>
            <a:endParaRPr lang="en-GB" dirty="0">
              <a:solidFill>
                <a:srgbClr val="003366"/>
              </a:solidFill>
            </a:endParaRPr>
          </a:p>
          <a:p>
            <a:endParaRPr lang="en-GB" dirty="0">
              <a:solidFill>
                <a:srgbClr val="003366"/>
              </a:solidFill>
            </a:endParaRPr>
          </a:p>
          <a:p>
            <a:pPr eaLnBrk="1" hangingPunct="1"/>
            <a:r>
              <a:rPr lang="en-US" dirty="0"/>
              <a:t>Following the board blast click to reveal the information on slide.</a:t>
            </a:r>
            <a:endParaRPr lang="en-GB" sz="1400" dirty="0"/>
          </a:p>
          <a:p>
            <a:endParaRPr lang="en-GB" dirty="0">
              <a:solidFill>
                <a:srgbClr val="003366"/>
              </a:solidFill>
            </a:endParaRPr>
          </a:p>
        </p:txBody>
      </p:sp>
    </p:spTree>
    <p:extLst>
      <p:ext uri="{BB962C8B-B14F-4D97-AF65-F5344CB8AC3E}">
        <p14:creationId xmlns:p14="http://schemas.microsoft.com/office/powerpoint/2010/main" val="383477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p:spPr>
        <p:txBody>
          <a:bodyPr/>
          <a:lstStyle/>
          <a:p>
            <a:pPr eaLnBrk="1" hangingPunct="1">
              <a:lnSpc>
                <a:spcPct val="90000"/>
              </a:lnSpc>
            </a:pPr>
            <a:r>
              <a:rPr lang="en-GB" sz="900" b="1" u="none" dirty="0"/>
              <a:t>The types of medication that care workers CAN NOT administer after level 2 training</a:t>
            </a:r>
          </a:p>
          <a:p>
            <a:pPr eaLnBrk="1" hangingPunct="1">
              <a:lnSpc>
                <a:spcPct val="90000"/>
              </a:lnSpc>
            </a:pPr>
            <a:endParaRPr lang="en-GB" sz="900" b="1" u="sng" dirty="0"/>
          </a:p>
          <a:p>
            <a:pPr eaLnBrk="1" hangingPunct="1">
              <a:lnSpc>
                <a:spcPct val="90000"/>
              </a:lnSpc>
            </a:pPr>
            <a:r>
              <a:rPr lang="en-GB" sz="900" b="1" u="sng" dirty="0"/>
              <a:t>Types of medication Care Workers Cannot  Administer after General</a:t>
            </a:r>
            <a:r>
              <a:rPr lang="en-GB" sz="900" b="1" u="sng" baseline="0" dirty="0"/>
              <a:t> medication </a:t>
            </a:r>
            <a:r>
              <a:rPr lang="en-GB" sz="900" b="1" u="sng" dirty="0"/>
              <a:t> training</a:t>
            </a:r>
          </a:p>
          <a:p>
            <a:pPr eaLnBrk="1" hangingPunct="1">
              <a:lnSpc>
                <a:spcPct val="90000"/>
              </a:lnSpc>
            </a:pPr>
            <a:endParaRPr lang="en-GB" sz="900" b="1" u="sng" dirty="0"/>
          </a:p>
          <a:p>
            <a:pPr eaLnBrk="1" hangingPunct="1">
              <a:lnSpc>
                <a:spcPct val="90000"/>
              </a:lnSpc>
            </a:pPr>
            <a:r>
              <a:rPr lang="en-GB" sz="900" b="1" u="none" dirty="0"/>
              <a:t>The</a:t>
            </a:r>
            <a:r>
              <a:rPr lang="en-GB" sz="900" b="1" u="none" baseline="0" dirty="0"/>
              <a:t> first three types of medication on the slides are invasive.</a:t>
            </a:r>
          </a:p>
          <a:p>
            <a:pPr eaLnBrk="1" hangingPunct="1">
              <a:lnSpc>
                <a:spcPct val="90000"/>
              </a:lnSpc>
            </a:pPr>
            <a:r>
              <a:rPr lang="en-GB" sz="900" b="1" u="none" baseline="0" dirty="0"/>
              <a:t>These forms of medication are individualised to the person.  </a:t>
            </a:r>
          </a:p>
          <a:p>
            <a:pPr marL="0" marR="0" indent="0" algn="l" defTabSz="914400" rtl="0" eaLnBrk="1" fontAlgn="auto" latinLnBrk="0" hangingPunct="1">
              <a:lnSpc>
                <a:spcPct val="90000"/>
              </a:lnSpc>
              <a:spcBef>
                <a:spcPts val="0"/>
              </a:spcBef>
              <a:spcAft>
                <a:spcPts val="0"/>
              </a:spcAft>
              <a:buClrTx/>
              <a:buSzTx/>
              <a:buFontTx/>
              <a:buNone/>
              <a:tabLst/>
              <a:defRPr/>
            </a:pPr>
            <a:r>
              <a:rPr lang="en-GB" sz="900" b="1" u="none" baseline="0" dirty="0"/>
              <a:t>For thickeners staff are required to undertake thickener training first. See document on thickeners and  extra training here  </a:t>
            </a:r>
            <a:r>
              <a:rPr lang="en-GB" sz="1200" u="sng" kern="1200" dirty="0">
                <a:solidFill>
                  <a:schemeClr val="tx1"/>
                </a:solidFill>
                <a:effectLst/>
                <a:latin typeface="+mn-lt"/>
                <a:ea typeface="+mn-ea"/>
                <a:cs typeface="+mn-cs"/>
                <a:hlinkClick r:id="rId3"/>
              </a:rPr>
              <a:t>https://www.e-lfh.org.uk/programmes/dysphagia/</a:t>
            </a:r>
            <a:endParaRPr lang="en-GB" sz="1200" kern="1200" dirty="0">
              <a:solidFill>
                <a:schemeClr val="tx1"/>
              </a:solidFill>
              <a:effectLst/>
              <a:latin typeface="+mn-lt"/>
              <a:ea typeface="+mn-ea"/>
              <a:cs typeface="+mn-cs"/>
            </a:endParaRPr>
          </a:p>
          <a:p>
            <a:pPr eaLnBrk="1" hangingPunct="1">
              <a:lnSpc>
                <a:spcPct val="90000"/>
              </a:lnSpc>
            </a:pPr>
            <a:endParaRPr lang="en-GB" sz="900" b="1" u="none" dirty="0"/>
          </a:p>
          <a:p>
            <a:pPr eaLnBrk="1" hangingPunct="1">
              <a:lnSpc>
                <a:spcPct val="90000"/>
              </a:lnSpc>
            </a:pPr>
            <a:endParaRPr lang="en-GB" sz="900" b="1" u="sng" dirty="0"/>
          </a:p>
          <a:p>
            <a:pPr eaLnBrk="1" hangingPunct="1">
              <a:lnSpc>
                <a:spcPct val="90000"/>
              </a:lnSpc>
            </a:pPr>
            <a:r>
              <a:rPr lang="en-US" sz="900" dirty="0"/>
              <a:t>Show the Care workers the title of the slide and using the board blast </a:t>
            </a:r>
            <a:r>
              <a:rPr lang="en-GB" sz="900" dirty="0"/>
              <a:t>and a different colour pen ask the care workers which ones they think they can administer. </a:t>
            </a:r>
          </a:p>
          <a:p>
            <a:pPr eaLnBrk="1" hangingPunct="1">
              <a:lnSpc>
                <a:spcPct val="90000"/>
              </a:lnSpc>
            </a:pPr>
            <a:endParaRPr lang="en-GB" sz="900" dirty="0"/>
          </a:p>
          <a:p>
            <a:pPr eaLnBrk="1" hangingPunct="1">
              <a:lnSpc>
                <a:spcPct val="90000"/>
              </a:lnSpc>
            </a:pPr>
            <a:r>
              <a:rPr lang="en-GB" sz="900" dirty="0"/>
              <a:t>Circle correct medication types that care workers can administer after training, these include:</a:t>
            </a:r>
          </a:p>
          <a:p>
            <a:pPr eaLnBrk="1" hangingPunct="1">
              <a:lnSpc>
                <a:spcPct val="90000"/>
              </a:lnSpc>
            </a:pPr>
            <a:r>
              <a:rPr lang="en-GB" sz="900" dirty="0"/>
              <a:t> </a:t>
            </a:r>
          </a:p>
          <a:p>
            <a:pPr>
              <a:lnSpc>
                <a:spcPct val="90000"/>
              </a:lnSpc>
            </a:pPr>
            <a:r>
              <a:rPr lang="en-GB" sz="900" dirty="0"/>
              <a:t>Tablets, Liquids, Creams, Ointments, Ear Drops, Eye Drops, Eye Ointments, </a:t>
            </a:r>
            <a:r>
              <a:rPr lang="en-GB" sz="900" dirty="0">
                <a:solidFill>
                  <a:srgbClr val="003366"/>
                </a:solidFill>
              </a:rPr>
              <a:t>Nasal Drops, Nasal Sprays, Mouth Washes, Patches, Throat Sprays, Inhalers –(limited), Nebules, SIP feeds</a:t>
            </a:r>
          </a:p>
          <a:p>
            <a:pPr>
              <a:lnSpc>
                <a:spcPct val="90000"/>
              </a:lnSpc>
            </a:pPr>
            <a:endParaRPr lang="en-GB" sz="900" dirty="0">
              <a:solidFill>
                <a:srgbClr val="003366"/>
              </a:solidFill>
            </a:endParaRPr>
          </a:p>
          <a:p>
            <a:pPr>
              <a:lnSpc>
                <a:spcPct val="90000"/>
              </a:lnSpc>
            </a:pPr>
            <a:r>
              <a:rPr lang="en-GB" sz="900" dirty="0"/>
              <a:t>Cross through the medication types that can not be administered by Care Workers,  these include:</a:t>
            </a:r>
          </a:p>
          <a:p>
            <a:pPr eaLnBrk="1" hangingPunct="1">
              <a:lnSpc>
                <a:spcPct val="90000"/>
              </a:lnSpc>
            </a:pPr>
            <a:r>
              <a:rPr lang="en-GB" sz="900" dirty="0"/>
              <a:t>Suppositories, Injections and Pessaries – ask why? – they are all invasive</a:t>
            </a:r>
            <a:r>
              <a:rPr lang="en-GB" sz="900" baseline="0" dirty="0"/>
              <a:t> </a:t>
            </a:r>
            <a:endParaRPr lang="en-GB" sz="900" dirty="0"/>
          </a:p>
          <a:p>
            <a:pPr eaLnBrk="1" hangingPunct="1">
              <a:lnSpc>
                <a:spcPct val="90000"/>
              </a:lnSpc>
            </a:pPr>
            <a:endParaRPr lang="en-GB" sz="900" dirty="0"/>
          </a:p>
          <a:p>
            <a:pPr marL="0" marR="0" lvl="0" indent="0" algn="l" defTabSz="914400" rtl="0" eaLnBrk="1" fontAlgn="base" latinLnBrk="0" hangingPunct="1">
              <a:lnSpc>
                <a:spcPct val="90000"/>
              </a:lnSpc>
              <a:spcBef>
                <a:spcPct val="30000"/>
              </a:spcBef>
              <a:spcAft>
                <a:spcPct val="0"/>
              </a:spcAft>
              <a:buClrTx/>
              <a:buSzTx/>
              <a:buFontTx/>
              <a:buNone/>
              <a:tabLst/>
              <a:defRPr/>
            </a:pPr>
            <a:r>
              <a:rPr lang="en-US" sz="900" dirty="0"/>
              <a:t>Following the board blast click to reveal the information on slide.</a:t>
            </a:r>
          </a:p>
          <a:p>
            <a:pPr eaLnBrk="1" hangingPunct="1">
              <a:lnSpc>
                <a:spcPct val="90000"/>
              </a:lnSpc>
            </a:pPr>
            <a:endParaRPr lang="en-US" sz="90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GB" sz="900" dirty="0"/>
              <a:t>Briefly mention that there are some specialized administration techniques that can only be undertaking following additional training from a health care professional - this is known as Level 3 training and includes (the above-mentioned and PEG feeds (</a:t>
            </a:r>
            <a:r>
              <a:rPr lang="en-GB" sz="1200" b="0" i="0" kern="1200" dirty="0">
                <a:solidFill>
                  <a:schemeClr val="tx1"/>
                </a:solidFill>
                <a:effectLst/>
                <a:latin typeface="Calibri" pitchFamily="34" charset="0"/>
                <a:ea typeface="+mn-ea"/>
                <a:cs typeface="+mn-cs"/>
              </a:rPr>
              <a:t>medicines administered via a feeding tube (percutaneous endoscopic gastrostomy), etc. – some care agencies will</a:t>
            </a:r>
            <a:r>
              <a:rPr lang="en-GB" sz="1200" b="0" i="0" kern="1200" baseline="0" dirty="0">
                <a:solidFill>
                  <a:schemeClr val="tx1"/>
                </a:solidFill>
                <a:effectLst/>
                <a:latin typeface="Calibri" pitchFamily="34" charset="0"/>
                <a:ea typeface="+mn-ea"/>
                <a:cs typeface="+mn-cs"/>
              </a:rPr>
              <a:t> be involved in administering some of these techniques.</a:t>
            </a:r>
            <a:endParaRPr lang="en-GB" sz="1200" b="0" i="0" kern="1200" dirty="0">
              <a:solidFill>
                <a:schemeClr val="tx1"/>
              </a:solidFill>
              <a:effectLst/>
              <a:latin typeface="Calibri" pitchFamily="34" charset="0"/>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endParaRPr lang="en-GB" sz="1200" b="0" i="0" kern="1200" dirty="0">
              <a:solidFill>
                <a:schemeClr val="tx1"/>
              </a:solidFill>
              <a:effectLst/>
              <a:latin typeface="Calibri" pitchFamily="34" charset="0"/>
              <a:ea typeface="+mn-ea"/>
              <a:cs typeface="+mn-cs"/>
            </a:endParaRPr>
          </a:p>
          <a:p>
            <a:pPr eaLnBrk="1" hangingPunct="1">
              <a:lnSpc>
                <a:spcPct val="90000"/>
              </a:lnSpc>
            </a:pPr>
            <a:endParaRPr lang="en-GB" sz="900" b="1" dirty="0"/>
          </a:p>
          <a:p>
            <a:pPr eaLnBrk="1" hangingPunct="1">
              <a:lnSpc>
                <a:spcPct val="90000"/>
              </a:lnSpc>
            </a:pPr>
            <a:r>
              <a:rPr lang="en-GB" sz="900" b="1" dirty="0"/>
              <a:t>Give out the post workshop booklet – Medication Training for Domiciliary Care Workers  Post workshop Information Booklet and Competency Record and refer to the pages 5-11 on administration. </a:t>
            </a:r>
          </a:p>
          <a:p>
            <a:pPr eaLnBrk="1" hangingPunct="1">
              <a:lnSpc>
                <a:spcPct val="90000"/>
              </a:lnSpc>
            </a:pPr>
            <a:endParaRPr lang="en-GB" sz="900" b="1" dirty="0"/>
          </a:p>
          <a:p>
            <a:pPr eaLnBrk="1" hangingPunct="1">
              <a:lnSpc>
                <a:spcPct val="90000"/>
              </a:lnSpc>
            </a:pPr>
            <a:endParaRPr lang="en-GB" sz="900" dirty="0"/>
          </a:p>
          <a:p>
            <a:pPr eaLnBrk="1" hangingPunct="1">
              <a:lnSpc>
                <a:spcPct val="90000"/>
              </a:lnSpc>
            </a:pPr>
            <a:r>
              <a:rPr lang="en-GB" sz="900" dirty="0"/>
              <a:t>Using the Post workshop booklet talk through the administration of each type of medication. The time allotted for this is 20minutes.</a:t>
            </a:r>
          </a:p>
          <a:p>
            <a:pPr eaLnBrk="1" hangingPunct="1">
              <a:lnSpc>
                <a:spcPct val="90000"/>
              </a:lnSpc>
            </a:pPr>
            <a:endParaRPr lang="en-GB" sz="900" dirty="0"/>
          </a:p>
          <a:p>
            <a:pPr eaLnBrk="1" hangingPunct="1">
              <a:lnSpc>
                <a:spcPct val="90000"/>
              </a:lnSpc>
            </a:pPr>
            <a:r>
              <a:rPr lang="en-GB" sz="900" dirty="0"/>
              <a:t>Have available some medication leaflets to show care worker the types of useful information that can be found in them</a:t>
            </a:r>
            <a:r>
              <a:rPr lang="en-GB" sz="900" baseline="0" dirty="0"/>
              <a:t> and signpost to:</a:t>
            </a:r>
          </a:p>
          <a:p>
            <a:pPr eaLnBrk="1" hangingPunct="1">
              <a:lnSpc>
                <a:spcPct val="90000"/>
              </a:lnSpc>
            </a:pPr>
            <a:r>
              <a:rPr lang="en-GB" sz="900" dirty="0"/>
              <a:t>http://www.medicines.org.uk/emc/</a:t>
            </a:r>
          </a:p>
          <a:p>
            <a:pPr marL="0" marR="0" lvl="0" indent="0" algn="l" defTabSz="914400" rtl="0" eaLnBrk="1" fontAlgn="base" latinLnBrk="0" hangingPunct="1">
              <a:lnSpc>
                <a:spcPct val="90000"/>
              </a:lnSpc>
              <a:spcBef>
                <a:spcPct val="30000"/>
              </a:spcBef>
              <a:spcAft>
                <a:spcPct val="0"/>
              </a:spcAft>
              <a:buClrTx/>
              <a:buSzTx/>
              <a:buFontTx/>
              <a:buNone/>
              <a:tabLst/>
              <a:defRPr/>
            </a:pPr>
            <a:r>
              <a:rPr lang="en-GB" sz="900" baseline="0" dirty="0"/>
              <a:t>Explain that this is a</a:t>
            </a:r>
            <a:r>
              <a:rPr lang="en-GB" sz="900" dirty="0"/>
              <a:t> useful website to find Patient Information Leaflets (PILs)</a:t>
            </a:r>
          </a:p>
          <a:p>
            <a:pPr eaLnBrk="1" hangingPunct="1">
              <a:lnSpc>
                <a:spcPct val="90000"/>
              </a:lnSpc>
            </a:pPr>
            <a:endParaRPr lang="en-GB" sz="900" dirty="0"/>
          </a:p>
          <a:p>
            <a:pPr eaLnBrk="1" hangingPunct="1">
              <a:lnSpc>
                <a:spcPct val="90000"/>
              </a:lnSpc>
            </a:pPr>
            <a:r>
              <a:rPr lang="en-GB" sz="900" dirty="0"/>
              <a:t>PILs can be printed off from this site</a:t>
            </a:r>
          </a:p>
          <a:p>
            <a:pPr eaLnBrk="1" hangingPunct="1">
              <a:lnSpc>
                <a:spcPct val="90000"/>
              </a:lnSpc>
            </a:pPr>
            <a:endParaRPr lang="en-GB" sz="900" dirty="0"/>
          </a:p>
        </p:txBody>
      </p:sp>
      <p:sp>
        <p:nvSpPr>
          <p:cNvPr id="47108" name="Slide Number Placeholder 3"/>
          <p:cNvSpPr>
            <a:spLocks noGrp="1"/>
          </p:cNvSpPr>
          <p:nvPr>
            <p:ph type="sldNum" sz="quarter" idx="5"/>
          </p:nvPr>
        </p:nvSpPr>
        <p:spPr>
          <a:noFill/>
        </p:spPr>
        <p:txBody>
          <a:bodyPr/>
          <a:lstStyle/>
          <a:p>
            <a:fld id="{5B75147A-8D50-4F8D-A759-77222CE1432B}" type="slidenum">
              <a:rPr lang="en-GB" smtClean="0"/>
              <a:pPr/>
              <a:t>24</a:t>
            </a:fld>
            <a:endParaRPr lang="en-GB" dirty="0"/>
          </a:p>
        </p:txBody>
      </p:sp>
    </p:spTree>
    <p:extLst>
      <p:ext uri="{BB962C8B-B14F-4D97-AF65-F5344CB8AC3E}">
        <p14:creationId xmlns:p14="http://schemas.microsoft.com/office/powerpoint/2010/main" val="3297769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1675"/>
            <a:ext cx="4684713" cy="35147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0ECEED4-35E9-4A9C-A86C-90EC37A5A663}" type="slidenum">
              <a:rPr lang="en-GB" smtClean="0"/>
              <a:pPr>
                <a:defRPr/>
              </a:pPr>
              <a:t>25</a:t>
            </a:fld>
            <a:endParaRPr lang="en-GB" dirty="0"/>
          </a:p>
        </p:txBody>
      </p:sp>
    </p:spTree>
    <p:extLst>
      <p:ext uri="{BB962C8B-B14F-4D97-AF65-F5344CB8AC3E}">
        <p14:creationId xmlns:p14="http://schemas.microsoft.com/office/powerpoint/2010/main" val="3574775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17575" y="744538"/>
            <a:ext cx="4962525" cy="3722687"/>
          </a:xfrm>
          <a:ln/>
        </p:spPr>
      </p:sp>
      <p:sp>
        <p:nvSpPr>
          <p:cNvPr id="73731" name="Rectangle 3"/>
          <p:cNvSpPr>
            <a:spLocks noGrp="1" noChangeArrowheads="1"/>
          </p:cNvSpPr>
          <p:nvPr>
            <p:ph type="body" idx="1"/>
          </p:nvPr>
        </p:nvSpPr>
        <p:spPr>
          <a:noFill/>
          <a:ln/>
        </p:spPr>
        <p:txBody>
          <a:bodyPr/>
          <a:lstStyle/>
          <a:p>
            <a:r>
              <a:rPr lang="en-GB" dirty="0"/>
              <a:t>Refer the trainees to the Pre-workshop Booklet</a:t>
            </a:r>
          </a:p>
          <a:p>
            <a:endParaRPr lang="en-GB" dirty="0"/>
          </a:p>
          <a:p>
            <a:r>
              <a:rPr lang="en-GB" dirty="0"/>
              <a:t>Ask them again what GSL, P and POM stand for</a:t>
            </a:r>
          </a:p>
          <a:p>
            <a:r>
              <a:rPr lang="en-GB" dirty="0"/>
              <a:t>Show the care workers Page 4 in the Pre-Workshop booklet – Introduction to medication training for Domiciliary Care Workers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At this point the trainer needs to mention Controlled Drugs and the fact that once in a patients own home they are treated just like any other drug. This is different from a Care Home setting where there are strict rules on recording and storage.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Tell the care workers: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Calibri" pitchFamily="34" charset="0"/>
                <a:ea typeface="+mn-ea"/>
                <a:cs typeface="+mn-cs"/>
              </a:rPr>
              <a:t>Controlled Drugs </a:t>
            </a:r>
            <a:endParaRPr lang="en-GB" sz="1200" kern="1200" dirty="0">
              <a:solidFill>
                <a:schemeClr val="tx1"/>
              </a:solidFill>
              <a:effectLst/>
              <a:latin typeface="Calibri" pitchFamily="34" charset="0"/>
              <a:ea typeface="+mn-ea"/>
              <a:cs typeface="+mn-cs"/>
            </a:endParaRPr>
          </a:p>
          <a:p>
            <a:r>
              <a:rPr lang="en-GB" sz="1200" kern="1200" dirty="0">
                <a:solidFill>
                  <a:schemeClr val="tx1"/>
                </a:solidFill>
                <a:effectLst/>
                <a:latin typeface="Calibri" pitchFamily="34" charset="0"/>
                <a:ea typeface="+mn-ea"/>
                <a:cs typeface="+mn-cs"/>
              </a:rPr>
              <a:t>Care staff collecting controlled drugs (CD’s) prescriptions from the pharmacy/dispensing doctor practice will need to provide personal identification.</a:t>
            </a:r>
          </a:p>
          <a:p>
            <a:r>
              <a:rPr lang="en-GB" sz="1200" kern="1200" dirty="0">
                <a:solidFill>
                  <a:schemeClr val="tx1"/>
                </a:solidFill>
                <a:effectLst/>
                <a:latin typeface="Calibri" pitchFamily="34" charset="0"/>
                <a:ea typeface="+mn-ea"/>
                <a:cs typeface="+mn-cs"/>
              </a:rPr>
              <a:t> </a:t>
            </a:r>
          </a:p>
          <a:p>
            <a:r>
              <a:rPr lang="en-GB" sz="1200" kern="1200" dirty="0">
                <a:solidFill>
                  <a:schemeClr val="tx1"/>
                </a:solidFill>
                <a:effectLst/>
                <a:latin typeface="Calibri" pitchFamily="34" charset="0"/>
                <a:ea typeface="+mn-ea"/>
                <a:cs typeface="+mn-cs"/>
              </a:rPr>
              <a:t>Once a Controlled Drug, that has been prescribed for the service user by an authorised Prescriber, is in the service user’s own home the safe storage and recording requirement for controlled drugs does not apply. The drug should be treated the same as all other medication.</a:t>
            </a:r>
          </a:p>
          <a:p>
            <a:r>
              <a:rPr lang="en-GB" sz="1200" kern="1200" dirty="0">
                <a:solidFill>
                  <a:schemeClr val="tx1"/>
                </a:solidFill>
                <a:effectLst/>
                <a:latin typeface="Calibri" pitchFamily="34" charset="0"/>
                <a:ea typeface="+mn-ea"/>
                <a:cs typeface="+mn-cs"/>
              </a:rPr>
              <a:t> </a:t>
            </a:r>
          </a:p>
          <a:p>
            <a:r>
              <a:rPr lang="en-GB" sz="1200" kern="1200" dirty="0">
                <a:solidFill>
                  <a:schemeClr val="tx1"/>
                </a:solidFill>
                <a:effectLst/>
                <a:latin typeface="Calibri" pitchFamily="34" charset="0"/>
                <a:ea typeface="+mn-ea"/>
                <a:cs typeface="+mn-cs"/>
              </a:rPr>
              <a:t>Controlled drugs that are no longer required should be returned to a Community Pharmacy for disposal with the service user’s consent.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a:p>
          <a:p>
            <a:endParaRPr lang="en-GB" dirty="0"/>
          </a:p>
        </p:txBody>
      </p:sp>
    </p:spTree>
    <p:extLst>
      <p:ext uri="{BB962C8B-B14F-4D97-AF65-F5344CB8AC3E}">
        <p14:creationId xmlns:p14="http://schemas.microsoft.com/office/powerpoint/2010/main" val="1025775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GSL (General Sales List) – self selection in shops – e.g. would be small packets of 16 paracetamol </a:t>
            </a:r>
          </a:p>
          <a:p>
            <a:r>
              <a:rPr lang="en-GB" dirty="0"/>
              <a:t>P (Pharmacy Medicines) –</a:t>
            </a:r>
            <a:r>
              <a:rPr lang="en-GB" baseline="0" dirty="0"/>
              <a:t> available from the pharmacy/chemist – e.g. </a:t>
            </a:r>
            <a:r>
              <a:rPr lang="en-GB" dirty="0"/>
              <a:t>32 co-</a:t>
            </a:r>
            <a:r>
              <a:rPr lang="en-GB" dirty="0" err="1"/>
              <a:t>codamol</a:t>
            </a:r>
            <a:r>
              <a:rPr lang="en-GB" dirty="0"/>
              <a:t> tablets</a:t>
            </a:r>
          </a:p>
          <a:p>
            <a:r>
              <a:rPr lang="en-GB" dirty="0"/>
              <a:t>POM</a:t>
            </a:r>
            <a:r>
              <a:rPr lang="en-GB" baseline="0" dirty="0"/>
              <a:t> (prescription Only Medicines) – need a prescription – e.g. Blood pressure medicine (such as Lisinopril) </a:t>
            </a:r>
          </a:p>
          <a:p>
            <a:r>
              <a:rPr lang="en-GB" dirty="0"/>
              <a:t>An example of a </a:t>
            </a:r>
          </a:p>
          <a:p>
            <a:r>
              <a:rPr lang="en-GB" dirty="0"/>
              <a:t>GSL - would be small packets of 16 paracetamol </a:t>
            </a:r>
          </a:p>
          <a:p>
            <a:r>
              <a:rPr lang="en-GB" dirty="0"/>
              <a:t>P -</a:t>
            </a:r>
            <a:r>
              <a:rPr lang="en-GB" baseline="0" dirty="0"/>
              <a:t> </a:t>
            </a:r>
            <a:r>
              <a:rPr lang="en-GB" dirty="0"/>
              <a:t>32 co-codamol tablets</a:t>
            </a:r>
          </a:p>
          <a:p>
            <a:r>
              <a:rPr lang="en-GB" dirty="0"/>
              <a:t>POM</a:t>
            </a:r>
            <a:r>
              <a:rPr lang="en-GB" baseline="0" dirty="0"/>
              <a:t> – Blood pressure medicine e.g. Lisinopril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29</a:t>
            </a:fld>
            <a:endParaRPr lang="en-GB" dirty="0"/>
          </a:p>
        </p:txBody>
      </p:sp>
    </p:spTree>
    <p:extLst>
      <p:ext uri="{BB962C8B-B14F-4D97-AF65-F5344CB8AC3E}">
        <p14:creationId xmlns:p14="http://schemas.microsoft.com/office/powerpoint/2010/main" val="3148719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An example of a </a:t>
            </a:r>
          </a:p>
          <a:p>
            <a:r>
              <a:rPr lang="en-GB" dirty="0"/>
              <a:t>GSL - would be small packets of 16 paracetamol </a:t>
            </a:r>
          </a:p>
          <a:p>
            <a:r>
              <a:rPr lang="en-GB" dirty="0"/>
              <a:t>P -</a:t>
            </a:r>
            <a:r>
              <a:rPr lang="en-GB" baseline="0" dirty="0"/>
              <a:t> </a:t>
            </a:r>
            <a:r>
              <a:rPr lang="en-GB" dirty="0"/>
              <a:t>32 co-codamol tablets</a:t>
            </a:r>
          </a:p>
          <a:p>
            <a:r>
              <a:rPr lang="en-GB" dirty="0"/>
              <a:t>POM</a:t>
            </a:r>
            <a:r>
              <a:rPr lang="en-GB" baseline="0" dirty="0"/>
              <a:t> – Blood pressure medicine e.g. Lisinopril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30</a:t>
            </a:fld>
            <a:endParaRPr lang="en-GB" dirty="0"/>
          </a:p>
        </p:txBody>
      </p:sp>
    </p:spTree>
    <p:extLst>
      <p:ext uri="{BB962C8B-B14F-4D97-AF65-F5344CB8AC3E}">
        <p14:creationId xmlns:p14="http://schemas.microsoft.com/office/powerpoint/2010/main" val="428636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17575" y="744538"/>
            <a:ext cx="4962525" cy="3722687"/>
          </a:xfrm>
          <a:ln/>
        </p:spPr>
      </p:sp>
      <p:sp>
        <p:nvSpPr>
          <p:cNvPr id="44035" name="Notes Placeholder 2"/>
          <p:cNvSpPr>
            <a:spLocks noGrp="1"/>
          </p:cNvSpPr>
          <p:nvPr>
            <p:ph type="body" idx="1"/>
          </p:nvPr>
        </p:nvSpPr>
        <p:spPr>
          <a:noFill/>
          <a:ln/>
        </p:spPr>
        <p:txBody>
          <a:bodyPr/>
          <a:lstStyle/>
          <a:p>
            <a:pPr eaLnBrk="1" hangingPunct="1"/>
            <a:r>
              <a:rPr lang="en-GB" dirty="0"/>
              <a:t>Stress that giving medication in this way is just common sense but the carer should go through this process  every time they administer a medication.</a:t>
            </a:r>
          </a:p>
          <a:p>
            <a:pPr eaLnBrk="1" hangingPunct="1"/>
            <a:endParaRPr lang="en-GB" dirty="0"/>
          </a:p>
          <a:p>
            <a:pPr eaLnBrk="1" hangingPunct="1"/>
            <a:r>
              <a:rPr lang="en-GB" dirty="0"/>
              <a:t>Remind the Care workers that there is a quiz at the end of the session. </a:t>
            </a:r>
          </a:p>
        </p:txBody>
      </p:sp>
      <p:sp>
        <p:nvSpPr>
          <p:cNvPr id="44036" name="Slide Number Placeholder 3"/>
          <p:cNvSpPr>
            <a:spLocks noGrp="1"/>
          </p:cNvSpPr>
          <p:nvPr>
            <p:ph type="sldNum" sz="quarter" idx="5"/>
          </p:nvPr>
        </p:nvSpPr>
        <p:spPr>
          <a:noFill/>
        </p:spPr>
        <p:txBody>
          <a:bodyPr/>
          <a:lstStyle/>
          <a:p>
            <a:fld id="{5821A470-49AB-4CEF-ACB0-5050AE9614B2}" type="slidenum">
              <a:rPr lang="en-GB" smtClean="0"/>
              <a:pPr/>
              <a:t>31</a:t>
            </a:fld>
            <a:endParaRPr lang="en-GB" dirty="0"/>
          </a:p>
        </p:txBody>
      </p:sp>
    </p:spTree>
    <p:extLst>
      <p:ext uri="{BB962C8B-B14F-4D97-AF65-F5344CB8AC3E}">
        <p14:creationId xmlns:p14="http://schemas.microsoft.com/office/powerpoint/2010/main" val="393268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17575" y="744538"/>
            <a:ext cx="4962525" cy="3722687"/>
          </a:xfrm>
          <a:ln/>
        </p:spPr>
      </p:sp>
      <p:sp>
        <p:nvSpPr>
          <p:cNvPr id="37891" name="Notes Placeholder 2"/>
          <p:cNvSpPr>
            <a:spLocks noGrp="1"/>
          </p:cNvSpPr>
          <p:nvPr>
            <p:ph type="body" idx="1"/>
          </p:nvPr>
        </p:nvSpPr>
        <p:spPr>
          <a:noFill/>
          <a:ln/>
        </p:spPr>
        <p:txBody>
          <a:bodyPr/>
          <a:lstStyle/>
          <a:p>
            <a:pPr marL="228600" indent="-228600"/>
            <a:r>
              <a:rPr lang="en-GB" dirty="0"/>
              <a:t>Run through the Objectives of the session</a:t>
            </a:r>
          </a:p>
          <a:p>
            <a:pPr marL="228600" indent="-228600"/>
            <a:endParaRPr lang="en-GB" b="1" dirty="0"/>
          </a:p>
          <a:p>
            <a:pPr marL="228600" indent="-228600"/>
            <a:endParaRPr lang="en-GB" dirty="0"/>
          </a:p>
        </p:txBody>
      </p:sp>
      <p:sp>
        <p:nvSpPr>
          <p:cNvPr id="37892" name="Slide Number Placeholder 3"/>
          <p:cNvSpPr>
            <a:spLocks noGrp="1"/>
          </p:cNvSpPr>
          <p:nvPr>
            <p:ph type="sldNum" sz="quarter" idx="5"/>
          </p:nvPr>
        </p:nvSpPr>
        <p:spPr>
          <a:noFill/>
        </p:spPr>
        <p:txBody>
          <a:bodyPr/>
          <a:lstStyle/>
          <a:p>
            <a:fld id="{C8856B97-A99F-4E6F-9DCF-35CE2CABF4A5}" type="slidenum">
              <a:rPr lang="en-GB" smtClean="0"/>
              <a:pPr/>
              <a:t>3</a:t>
            </a:fld>
            <a:endParaRPr lang="en-GB" dirty="0"/>
          </a:p>
        </p:txBody>
      </p:sp>
    </p:spTree>
    <p:extLst>
      <p:ext uri="{BB962C8B-B14F-4D97-AF65-F5344CB8AC3E}">
        <p14:creationId xmlns:p14="http://schemas.microsoft.com/office/powerpoint/2010/main" val="920368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17575" y="744538"/>
            <a:ext cx="4962525" cy="3722687"/>
          </a:xfrm>
          <a:ln/>
        </p:spPr>
      </p:sp>
      <p:sp>
        <p:nvSpPr>
          <p:cNvPr id="43011" name="Notes Placeholder 2"/>
          <p:cNvSpPr>
            <a:spLocks noGrp="1"/>
          </p:cNvSpPr>
          <p:nvPr>
            <p:ph type="body" idx="1"/>
          </p:nvPr>
        </p:nvSpPr>
        <p:spPr>
          <a:noFill/>
          <a:ln/>
        </p:spPr>
        <p:txBody>
          <a:bodyPr/>
          <a:lstStyle/>
          <a:p>
            <a:pPr eaLnBrk="1" hangingPunct="1"/>
            <a:r>
              <a:rPr lang="en-GB" dirty="0"/>
              <a:t>When Care workers administer medication from original boxes and bottles they can easily recognise each medication. This means that if a medication has been refused , spat out dropped, the care worker can document the correct medication easily.</a:t>
            </a:r>
          </a:p>
          <a:p>
            <a:pPr eaLnBrk="1" hangingPunct="1"/>
            <a:endParaRPr lang="en-GB" dirty="0"/>
          </a:p>
          <a:p>
            <a:pPr eaLnBrk="1" hangingPunct="1"/>
            <a:r>
              <a:rPr lang="en-GB" dirty="0"/>
              <a:t>Monitored dosage systems or commonly referred to as MDS, Nomads, Blister Packs usually involve a set of 7 by either 4 or 6 blister holes relating to days of the week and the times of dosage in to which several medication can be put. Therefore they can easily be a number of medications in each hole, should a medication be refuse, spat out or dropped then it may not be easily recognisable by the care worker and hence lead to errors in documentation and confusion for the care worker.</a:t>
            </a:r>
          </a:p>
          <a:p>
            <a:pPr eaLnBrk="1" hangingPunct="1"/>
            <a:endParaRPr lang="en-GB" dirty="0"/>
          </a:p>
          <a:p>
            <a:pPr eaLnBrk="1" hangingPunct="1"/>
            <a:r>
              <a:rPr lang="en-GB" dirty="0"/>
              <a:t>Also not every medication can be placed in a Monitored Dosage system so original packaging would also be used alongside a MDS.</a:t>
            </a:r>
          </a:p>
          <a:p>
            <a:pPr eaLnBrk="1" hangingPunct="1"/>
            <a:endParaRPr lang="en-GB" dirty="0"/>
          </a:p>
          <a:p>
            <a:pPr eaLnBrk="1" hangingPunct="1"/>
            <a:r>
              <a:rPr lang="en-GB" dirty="0"/>
              <a:t>It is important to emphasis that some service users may have a Monitored Dosage system that they use themselves to maintain their independence with medication, should a care worker become concerned about the service users ability to use their MDS then the Care Worker should contact their line manager.</a:t>
            </a:r>
          </a:p>
        </p:txBody>
      </p:sp>
      <p:sp>
        <p:nvSpPr>
          <p:cNvPr id="43012" name="Slide Number Placeholder 3"/>
          <p:cNvSpPr>
            <a:spLocks noGrp="1"/>
          </p:cNvSpPr>
          <p:nvPr>
            <p:ph type="sldNum" sz="quarter" idx="5"/>
          </p:nvPr>
        </p:nvSpPr>
        <p:spPr>
          <a:noFill/>
        </p:spPr>
        <p:txBody>
          <a:bodyPr/>
          <a:lstStyle/>
          <a:p>
            <a:fld id="{16793352-A997-43F2-95DF-B973306303EF}" type="slidenum">
              <a:rPr lang="en-GB" smtClean="0"/>
              <a:pPr/>
              <a:t>32</a:t>
            </a:fld>
            <a:endParaRPr lang="en-GB" dirty="0"/>
          </a:p>
        </p:txBody>
      </p:sp>
    </p:spTree>
    <p:extLst>
      <p:ext uri="{BB962C8B-B14F-4D97-AF65-F5344CB8AC3E}">
        <p14:creationId xmlns:p14="http://schemas.microsoft.com/office/powerpoint/2010/main" val="741951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p:spPr>
        <p:txBody>
          <a:bodyPr/>
          <a:lstStyle/>
          <a:p>
            <a:pPr>
              <a:lnSpc>
                <a:spcPct val="90000"/>
              </a:lnSpc>
            </a:pPr>
            <a:r>
              <a:rPr lang="en-GB" sz="900" dirty="0"/>
              <a:t>This slide is fairly self explanatory and the information below can be used to discuss this slide with the care workers. </a:t>
            </a:r>
          </a:p>
          <a:p>
            <a:pPr>
              <a:lnSpc>
                <a:spcPct val="90000"/>
              </a:lnSpc>
            </a:pPr>
            <a:endParaRPr lang="en-GB" sz="900" dirty="0"/>
          </a:p>
          <a:p>
            <a:pPr>
              <a:lnSpc>
                <a:spcPct val="90000"/>
              </a:lnSpc>
              <a:buFontTx/>
              <a:buChar char="•"/>
            </a:pPr>
            <a:r>
              <a:rPr lang="en-GB" sz="900" dirty="0"/>
              <a:t>Ask the service user if they are ready to take their medication</a:t>
            </a:r>
          </a:p>
          <a:p>
            <a:pPr marL="1143000" lvl="2" indent="-228600">
              <a:lnSpc>
                <a:spcPct val="90000"/>
              </a:lnSpc>
              <a:buFont typeface="Wingdings" pitchFamily="2" charset="2"/>
              <a:buChar char="v"/>
            </a:pPr>
            <a:r>
              <a:rPr lang="en-GB" sz="900" i="1" dirty="0"/>
              <a:t>Common sense</a:t>
            </a:r>
          </a:p>
          <a:p>
            <a:pPr marL="1143000" lvl="2" indent="-228600">
              <a:lnSpc>
                <a:spcPct val="90000"/>
              </a:lnSpc>
              <a:buFont typeface="Wingdings" pitchFamily="2" charset="2"/>
              <a:buChar char="v"/>
            </a:pPr>
            <a:r>
              <a:rPr lang="en-GB" sz="900" i="1" dirty="0"/>
              <a:t>Provides an opportunity for conversation to the service user who might not see anyone else</a:t>
            </a:r>
          </a:p>
          <a:p>
            <a:pPr marL="1143000" lvl="2" indent="-228600">
              <a:lnSpc>
                <a:spcPct val="90000"/>
              </a:lnSpc>
              <a:buFont typeface="Wingdings" pitchFamily="2" charset="2"/>
              <a:buChar char="v"/>
            </a:pPr>
            <a:r>
              <a:rPr lang="en-GB" sz="900" i="1" dirty="0"/>
              <a:t>Helps to get the service user ready to take their medication and promotes cooperation.</a:t>
            </a:r>
          </a:p>
          <a:p>
            <a:pPr>
              <a:lnSpc>
                <a:spcPct val="90000"/>
              </a:lnSpc>
              <a:buFontTx/>
              <a:buChar char="•"/>
            </a:pPr>
            <a:r>
              <a:rPr lang="en-GB" sz="900" dirty="0"/>
              <a:t>Check that service user name is correct on domMAR</a:t>
            </a:r>
          </a:p>
          <a:p>
            <a:pPr>
              <a:lnSpc>
                <a:spcPct val="90000"/>
              </a:lnSpc>
              <a:buFontTx/>
              <a:buChar char="•"/>
            </a:pPr>
            <a:r>
              <a:rPr lang="en-GB" sz="900" dirty="0"/>
              <a:t>Check that service user name is correct on containers.</a:t>
            </a:r>
          </a:p>
          <a:p>
            <a:pPr marL="1143000" lvl="2" indent="-228600">
              <a:lnSpc>
                <a:spcPct val="90000"/>
              </a:lnSpc>
              <a:buFont typeface="Wingdings" panose="05000000000000000000" pitchFamily="2" charset="2"/>
              <a:buChar char="v"/>
            </a:pPr>
            <a:r>
              <a:rPr lang="en-GB" sz="900" i="1" dirty="0"/>
              <a:t>These two points even more important if you have a married couple both with medication needs</a:t>
            </a:r>
          </a:p>
          <a:p>
            <a:pPr>
              <a:lnSpc>
                <a:spcPct val="90000"/>
              </a:lnSpc>
              <a:buFontTx/>
              <a:buChar char="•"/>
            </a:pPr>
            <a:r>
              <a:rPr lang="en-GB" sz="900" dirty="0"/>
              <a:t>Wash and dry hands.</a:t>
            </a:r>
          </a:p>
          <a:p>
            <a:pPr>
              <a:lnSpc>
                <a:spcPct val="90000"/>
              </a:lnSpc>
              <a:buFontTx/>
              <a:buChar char="•"/>
            </a:pPr>
            <a:r>
              <a:rPr lang="en-GB" sz="900" dirty="0"/>
              <a:t>Get together any equipment needed to help with medication.</a:t>
            </a:r>
          </a:p>
          <a:p>
            <a:pPr>
              <a:lnSpc>
                <a:spcPct val="90000"/>
              </a:lnSpc>
              <a:buFontTx/>
              <a:buChar char="•"/>
            </a:pPr>
            <a:r>
              <a:rPr lang="en-GB" sz="900" dirty="0"/>
              <a:t>Ask service user to sit upright.</a:t>
            </a:r>
          </a:p>
          <a:p>
            <a:pPr marL="1143000" lvl="2" indent="-228600" eaLnBrk="1" hangingPunct="1">
              <a:buFont typeface="Wingdings" panose="05000000000000000000" pitchFamily="2" charset="2"/>
              <a:buChar char="v"/>
            </a:pPr>
            <a:r>
              <a:rPr lang="en-GB" sz="1000" i="1" dirty="0"/>
              <a:t>The service user should be in sitting upright or a standing position before help with medication is given. If this is not possible then the carer must report this to their line manager who can ask advice from the service user’s GP, Community Pharmacist</a:t>
            </a:r>
            <a:endParaRPr lang="en-GB" sz="900" i="1" dirty="0"/>
          </a:p>
          <a:p>
            <a:pPr>
              <a:lnSpc>
                <a:spcPct val="90000"/>
              </a:lnSpc>
              <a:buFontTx/>
              <a:buChar char="•"/>
            </a:pPr>
            <a:r>
              <a:rPr lang="en-GB" sz="900" dirty="0"/>
              <a:t>Administer medication as laid out in the Support Plan.</a:t>
            </a:r>
          </a:p>
          <a:p>
            <a:pPr>
              <a:lnSpc>
                <a:spcPct val="90000"/>
              </a:lnSpc>
              <a:buFontTx/>
              <a:buChar char="•"/>
            </a:pPr>
            <a:r>
              <a:rPr lang="en-GB" sz="900" dirty="0"/>
              <a:t>Recorded on the domMAR each medication as it is administered</a:t>
            </a:r>
          </a:p>
          <a:p>
            <a:pPr>
              <a:lnSpc>
                <a:spcPct val="90000"/>
              </a:lnSpc>
              <a:buFontTx/>
              <a:buChar char="•"/>
            </a:pPr>
            <a:r>
              <a:rPr lang="en-GB" sz="900" b="1" dirty="0"/>
              <a:t>Any concerns should be fed back to your line manager </a:t>
            </a:r>
            <a:endParaRPr lang="en-GB" sz="1000" dirty="0"/>
          </a:p>
          <a:p>
            <a:pPr eaLnBrk="1" hangingPunct="1"/>
            <a:endParaRPr lang="en-GB" sz="1000" dirty="0"/>
          </a:p>
          <a:p>
            <a:pPr eaLnBrk="1" hangingPunct="1"/>
            <a:r>
              <a:rPr lang="en-GB" sz="1000" dirty="0"/>
              <a:t>Medication quiz question 6 – ensure that these steps are covered as they appear in the quiz at the end</a:t>
            </a:r>
          </a:p>
          <a:p>
            <a:r>
              <a:rPr lang="en-GB" sz="1000" dirty="0"/>
              <a:t> </a:t>
            </a:r>
          </a:p>
        </p:txBody>
      </p:sp>
      <p:sp>
        <p:nvSpPr>
          <p:cNvPr id="45060" name="Slide Number Placeholder 3"/>
          <p:cNvSpPr>
            <a:spLocks noGrp="1"/>
          </p:cNvSpPr>
          <p:nvPr>
            <p:ph type="sldNum" sz="quarter" idx="5"/>
          </p:nvPr>
        </p:nvSpPr>
        <p:spPr>
          <a:noFill/>
        </p:spPr>
        <p:txBody>
          <a:bodyPr/>
          <a:lstStyle/>
          <a:p>
            <a:fld id="{F59BC508-C837-49A0-82CD-3412BDE40580}" type="slidenum">
              <a:rPr lang="en-GB" smtClean="0"/>
              <a:pPr/>
              <a:t>33</a:t>
            </a:fld>
            <a:endParaRPr lang="en-GB" dirty="0"/>
          </a:p>
        </p:txBody>
      </p:sp>
    </p:spTree>
    <p:extLst>
      <p:ext uri="{BB962C8B-B14F-4D97-AF65-F5344CB8AC3E}">
        <p14:creationId xmlns:p14="http://schemas.microsoft.com/office/powerpoint/2010/main" val="308916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17575" y="744538"/>
            <a:ext cx="4962525" cy="3722687"/>
          </a:xfrm>
          <a:ln/>
        </p:spPr>
      </p:sp>
      <p:sp>
        <p:nvSpPr>
          <p:cNvPr id="46083" name="Notes Placeholder 2"/>
          <p:cNvSpPr>
            <a:spLocks noGrp="1"/>
          </p:cNvSpPr>
          <p:nvPr>
            <p:ph type="body" idx="1"/>
          </p:nvPr>
        </p:nvSpPr>
        <p:spPr>
          <a:noFill/>
          <a:ln/>
        </p:spPr>
        <p:txBody>
          <a:bodyPr/>
          <a:lstStyle/>
          <a:p>
            <a:r>
              <a:rPr lang="en-GB" dirty="0"/>
              <a:t>Sometimes a person may refuse their medication because they are simply not ready to take their medication and if approached again later in the Care workers visit are then happy to take their medication.</a:t>
            </a:r>
          </a:p>
          <a:p>
            <a:endParaRPr lang="en-GB" dirty="0"/>
          </a:p>
          <a:p>
            <a:r>
              <a:rPr lang="en-GB" dirty="0"/>
              <a:t>The care workers may have come across this and tell you how they dealt with it.</a:t>
            </a:r>
          </a:p>
          <a:p>
            <a:endParaRPr lang="en-GB" dirty="0"/>
          </a:p>
          <a:p>
            <a:r>
              <a:rPr lang="en-GB" dirty="0"/>
              <a:t>Consider aspects in previous slides about barriers to taking medicines</a:t>
            </a:r>
          </a:p>
        </p:txBody>
      </p:sp>
      <p:sp>
        <p:nvSpPr>
          <p:cNvPr id="46084" name="Slide Number Placeholder 3"/>
          <p:cNvSpPr>
            <a:spLocks noGrp="1"/>
          </p:cNvSpPr>
          <p:nvPr>
            <p:ph type="sldNum" sz="quarter" idx="5"/>
          </p:nvPr>
        </p:nvSpPr>
        <p:spPr>
          <a:noFill/>
        </p:spPr>
        <p:txBody>
          <a:bodyPr/>
          <a:lstStyle/>
          <a:p>
            <a:fld id="{CE1340BF-1792-41D9-AC04-F87A3AE59C1A}" type="slidenum">
              <a:rPr lang="en-GB" smtClean="0"/>
              <a:pPr/>
              <a:t>34</a:t>
            </a:fld>
            <a:endParaRPr lang="en-GB" dirty="0"/>
          </a:p>
        </p:txBody>
      </p:sp>
    </p:spTree>
    <p:extLst>
      <p:ext uri="{BB962C8B-B14F-4D97-AF65-F5344CB8AC3E}">
        <p14:creationId xmlns:p14="http://schemas.microsoft.com/office/powerpoint/2010/main" val="2369116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b="1" dirty="0"/>
              <a:t>The mental capacity act affects</a:t>
            </a:r>
            <a:r>
              <a:rPr lang="en-GB" b="1" baseline="0" dirty="0"/>
              <a:t> what happens with medication, if we look at the five principles</a:t>
            </a:r>
            <a:endParaRPr lang="en-GB" b="1" dirty="0"/>
          </a:p>
          <a:p>
            <a:endParaRPr lang="en-GB" b="1" dirty="0"/>
          </a:p>
          <a:p>
            <a:pPr marL="171450" indent="-171450">
              <a:buFont typeface="Arial" panose="020B0604020202020204" pitchFamily="34" charset="0"/>
              <a:buChar char="•"/>
            </a:pPr>
            <a:r>
              <a:rPr lang="en-GB" b="1" dirty="0"/>
              <a:t>a presumption of capacity - </a:t>
            </a:r>
            <a:r>
              <a:rPr lang="en-GB" dirty="0"/>
              <a:t>every adult has the right to make his or her own decisions and must be assumed to have capacity to do so unless it is proved otherwise - y</a:t>
            </a:r>
            <a:r>
              <a:rPr lang="en-GB" sz="1200" b="0" i="0" kern="1200" dirty="0">
                <a:solidFill>
                  <a:schemeClr val="tx1"/>
                </a:solidFill>
                <a:effectLst/>
                <a:latin typeface="Calibri" pitchFamily="34" charset="0"/>
                <a:ea typeface="+mn-ea"/>
                <a:cs typeface="+mn-cs"/>
              </a:rPr>
              <a:t>ou must not assume someone lacks capacity because they have a particular medical condition or disability.</a:t>
            </a:r>
            <a:endParaRPr lang="en-GB"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dirty="0"/>
              <a:t>the right for individuals to be supported to make their own decisions - </a:t>
            </a:r>
            <a:r>
              <a:rPr lang="en-GB" sz="1200" b="0" i="0" kern="1200" dirty="0">
                <a:solidFill>
                  <a:schemeClr val="tx1"/>
                </a:solidFill>
                <a:effectLst/>
                <a:latin typeface="Calibri" pitchFamily="34" charset="0"/>
                <a:ea typeface="+mn-ea"/>
                <a:cs typeface="+mn-cs"/>
              </a:rPr>
              <a:t>a person is not to be treated as unable to make a decision unless all practicable steps to help them do so have been taken without success. Every effort to encourage and support people to make the decision for themselves. If you establish lack of capacity, it is important to involve the person as far as possible in making decisions.</a:t>
            </a:r>
          </a:p>
          <a:p>
            <a:pPr marL="171450" indent="-171450">
              <a:buFont typeface="Arial" panose="020B0604020202020204" pitchFamily="34" charset="0"/>
              <a:buChar char="•"/>
            </a:pPr>
            <a:r>
              <a:rPr lang="en-GB" b="1" dirty="0"/>
              <a:t>that individuals must retain the right to make what might be seen as eccentric or unwise decisions – </a:t>
            </a:r>
            <a:r>
              <a:rPr lang="en-GB" b="0" dirty="0"/>
              <a:t>what</a:t>
            </a:r>
            <a:r>
              <a:rPr lang="en-GB" b="0" baseline="0" dirty="0"/>
              <a:t> seems eccentric to us may feel very different to the individual – you cannot treat someone as lacking capacity because of this.</a:t>
            </a:r>
            <a:endParaRPr lang="en-GB" b="1" dirty="0"/>
          </a:p>
          <a:p>
            <a:pPr marL="171450" indent="-171450">
              <a:buFont typeface="Arial" panose="020B0604020202020204" pitchFamily="34" charset="0"/>
              <a:buChar char="•"/>
            </a:pPr>
            <a:r>
              <a:rPr lang="en-GB" b="1" dirty="0"/>
              <a:t>best interests – </a:t>
            </a:r>
            <a:r>
              <a:rPr lang="en-GB" dirty="0"/>
              <a:t>everything you do for or on behalf of a person who lacks</a:t>
            </a:r>
            <a:r>
              <a:rPr lang="en-GB" baseline="0" dirty="0"/>
              <a:t> mental </a:t>
            </a:r>
            <a:r>
              <a:rPr lang="en-GB" dirty="0"/>
              <a:t>capacity must be in their best interests</a:t>
            </a:r>
          </a:p>
          <a:p>
            <a:pPr marL="171450" indent="-171450">
              <a:buFont typeface="Arial" panose="020B0604020202020204" pitchFamily="34" charset="0"/>
              <a:buChar char="•"/>
            </a:pPr>
            <a:r>
              <a:rPr lang="en-GB" b="1" dirty="0"/>
              <a:t>least restrictive intervention - </a:t>
            </a:r>
            <a:r>
              <a:rPr lang="en-GB" dirty="0"/>
              <a:t>anything done for or on behalf of people without capacity should be an option that would cause less restriction to the person’s basic rights - as long as it is still in their best interests.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00ECEED4-35E9-4A9C-A86C-90EC37A5A663}" type="slidenum">
              <a:rPr lang="en-GB" smtClean="0"/>
              <a:pPr>
                <a:defRPr/>
              </a:pPr>
              <a:t>35</a:t>
            </a:fld>
            <a:endParaRPr lang="en-GB" dirty="0"/>
          </a:p>
        </p:txBody>
      </p:sp>
    </p:spTree>
    <p:extLst>
      <p:ext uri="{BB962C8B-B14F-4D97-AF65-F5344CB8AC3E}">
        <p14:creationId xmlns:p14="http://schemas.microsoft.com/office/powerpoint/2010/main" val="1785017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36</a:t>
            </a:fld>
            <a:endParaRPr lang="en-GB" dirty="0"/>
          </a:p>
        </p:txBody>
      </p:sp>
    </p:spTree>
    <p:extLst>
      <p:ext uri="{BB962C8B-B14F-4D97-AF65-F5344CB8AC3E}">
        <p14:creationId xmlns:p14="http://schemas.microsoft.com/office/powerpoint/2010/main" val="574423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79768" y="4603280"/>
            <a:ext cx="5438140" cy="5184575"/>
          </a:xfrm>
        </p:spPr>
        <p:txBody>
          <a:bodyPr/>
          <a:lstStyle/>
          <a:p>
            <a:r>
              <a:rPr lang="en-GB" sz="1050" dirty="0"/>
              <a:t>Covert administration only where the Service User lacks capacity. </a:t>
            </a:r>
          </a:p>
          <a:p>
            <a:endParaRPr lang="en-GB" sz="1050" dirty="0"/>
          </a:p>
          <a:p>
            <a:r>
              <a:rPr lang="en-GB" sz="1050" dirty="0"/>
              <a:t>Explain that this is different to just mixing</a:t>
            </a:r>
            <a:r>
              <a:rPr lang="en-GB" sz="1050" baseline="0" dirty="0"/>
              <a:t> with food to aid swallowing. </a:t>
            </a:r>
          </a:p>
          <a:p>
            <a:endParaRPr lang="en-GB" sz="1050" dirty="0"/>
          </a:p>
          <a:p>
            <a:pPr marL="171450" indent="-171450">
              <a:buFont typeface="Arial" panose="020B0604020202020204" pitchFamily="34" charset="0"/>
              <a:buChar char="•"/>
            </a:pPr>
            <a:r>
              <a:rPr lang="en-GB" sz="1050" dirty="0"/>
              <a:t>May be a different procedure for each medication </a:t>
            </a:r>
          </a:p>
          <a:p>
            <a:pPr marL="171450" indent="-171450">
              <a:buFont typeface="Arial" panose="020B0604020202020204" pitchFamily="34" charset="0"/>
              <a:buChar char="•"/>
            </a:pPr>
            <a:r>
              <a:rPr lang="en-GB" sz="1050" dirty="0"/>
              <a:t>Needs to be reviewed regularly </a:t>
            </a:r>
          </a:p>
          <a:p>
            <a:pPr marL="171450" indent="-171450">
              <a:buFont typeface="Arial" panose="020B0604020202020204" pitchFamily="34" charset="0"/>
              <a:buChar char="•"/>
            </a:pPr>
            <a:r>
              <a:rPr lang="en-GB" sz="1050" dirty="0"/>
              <a:t>Carer should ensure all in place before administering</a:t>
            </a:r>
            <a:r>
              <a:rPr lang="en-GB" sz="1050" baseline="0" dirty="0"/>
              <a:t> </a:t>
            </a:r>
          </a:p>
          <a:p>
            <a:pPr marL="171450" indent="-171450">
              <a:buFont typeface="Arial" panose="020B0604020202020204" pitchFamily="34" charset="0"/>
              <a:buChar char="•"/>
            </a:pPr>
            <a:r>
              <a:rPr lang="en-GB" sz="1050" baseline="0" dirty="0"/>
              <a:t>If legal framework is not in place then this potentially is deception</a:t>
            </a:r>
            <a:endParaRPr lang="en-GB" sz="1050" dirty="0"/>
          </a:p>
          <a:p>
            <a:endParaRPr lang="en-GB" sz="1050" b="0" i="0" kern="1200" dirty="0">
              <a:solidFill>
                <a:schemeClr val="tx1"/>
              </a:solidFill>
              <a:effectLst/>
              <a:latin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50" b="0" i="0" kern="1200" dirty="0">
                <a:solidFill>
                  <a:schemeClr val="tx1"/>
                </a:solidFill>
                <a:effectLst/>
                <a:latin typeface="Calibri" pitchFamily="34" charset="0"/>
              </a:rPr>
              <a:t>Administering medicines in food or drink can alter their therapeutic properties and effects – always take advice from a healthcare professional to make sure medicines are safe and effective – for example,</a:t>
            </a:r>
            <a:r>
              <a:rPr lang="en-GB" sz="1050" b="0" i="0" kern="1200" baseline="0" dirty="0">
                <a:solidFill>
                  <a:schemeClr val="tx1"/>
                </a:solidFill>
                <a:effectLst/>
                <a:latin typeface="Calibri" pitchFamily="34" charset="0"/>
              </a:rPr>
              <a:t> </a:t>
            </a:r>
            <a:r>
              <a:rPr lang="en-GB" sz="1050" b="0" i="0" kern="1200" dirty="0">
                <a:solidFill>
                  <a:schemeClr val="tx1"/>
                </a:solidFill>
                <a:effectLst/>
                <a:latin typeface="Calibri" pitchFamily="34" charset="0"/>
              </a:rPr>
              <a:t>some medicines can become ineffective when mixed with certain foods or drink or if a slow release medication is crushed it may result in overdose or increased adverse effects due to the whole dose being released too quickly.  Records must</a:t>
            </a:r>
            <a:r>
              <a:rPr lang="en-GB" sz="1050" b="0" i="0" kern="1200" baseline="0" dirty="0">
                <a:solidFill>
                  <a:schemeClr val="tx1"/>
                </a:solidFill>
                <a:effectLst/>
                <a:latin typeface="Calibri" pitchFamily="34" charset="0"/>
              </a:rPr>
              <a:t> be kept </a:t>
            </a:r>
            <a:r>
              <a:rPr lang="en-GB" sz="1050" b="0" i="0" kern="1200" dirty="0">
                <a:solidFill>
                  <a:schemeClr val="tx1"/>
                </a:solidFill>
                <a:effectLst/>
                <a:latin typeface="Calibri" pitchFamily="34" charset="0"/>
              </a:rPr>
              <a:t>of what was discussed and agreed at the meeting.</a:t>
            </a:r>
          </a:p>
          <a:p>
            <a:endParaRPr lang="en-GB" sz="1050" dirty="0"/>
          </a:p>
          <a:p>
            <a:r>
              <a:rPr lang="en-GB" sz="1050" b="0" i="0" kern="1200" dirty="0">
                <a:solidFill>
                  <a:schemeClr val="tx1"/>
                </a:solidFill>
                <a:effectLst/>
                <a:latin typeface="Calibri" pitchFamily="34" charset="0"/>
              </a:rPr>
              <a:t>Covert administration is only likely to be necessary or appropriate where:</a:t>
            </a:r>
          </a:p>
          <a:p>
            <a:pPr marL="171450" indent="-171450">
              <a:buFont typeface="Arial" panose="020B0604020202020204" pitchFamily="34" charset="0"/>
              <a:buChar char="•"/>
            </a:pPr>
            <a:r>
              <a:rPr lang="en-GB" sz="1050" b="0" i="0" kern="1200" dirty="0">
                <a:solidFill>
                  <a:schemeClr val="tx1"/>
                </a:solidFill>
                <a:effectLst/>
                <a:latin typeface="Calibri" pitchFamily="34" charset="0"/>
              </a:rPr>
              <a:t>a person actively refuses their medicine</a:t>
            </a:r>
          </a:p>
          <a:p>
            <a:pPr marL="171450" indent="-171450">
              <a:buFont typeface="Arial" panose="020B0604020202020204" pitchFamily="34" charset="0"/>
              <a:buChar char="•"/>
            </a:pPr>
            <a:r>
              <a:rPr lang="en-GB" sz="1050" b="0" i="0" kern="1200" dirty="0">
                <a:solidFill>
                  <a:schemeClr val="tx1"/>
                </a:solidFill>
                <a:effectLst/>
                <a:latin typeface="Calibri" pitchFamily="34" charset="0"/>
              </a:rPr>
              <a:t>that person is judged not to have the capacity to understand the consequences of their refusal. Such capacity is determined by the Mental Capacity Act 2005</a:t>
            </a:r>
          </a:p>
          <a:p>
            <a:pPr marL="171450" indent="-171450">
              <a:buFont typeface="Arial" panose="020B0604020202020204" pitchFamily="34" charset="0"/>
              <a:buChar char="•"/>
            </a:pPr>
            <a:r>
              <a:rPr lang="en-GB" sz="1050" b="0" i="0" kern="1200" dirty="0">
                <a:solidFill>
                  <a:schemeClr val="tx1"/>
                </a:solidFill>
                <a:effectLst/>
                <a:latin typeface="Calibri" pitchFamily="34" charset="0"/>
              </a:rPr>
              <a:t>the medicine is deemed essential to the person’s health and wellbeing</a:t>
            </a:r>
          </a:p>
          <a:p>
            <a:endParaRPr lang="en-GB" sz="1050" dirty="0"/>
          </a:p>
          <a:p>
            <a:r>
              <a:rPr lang="en-GB" sz="1050" b="0" i="0" kern="1200" dirty="0">
                <a:solidFill>
                  <a:schemeClr val="tx1"/>
                </a:solidFill>
                <a:effectLst/>
                <a:latin typeface="Calibri" pitchFamily="34" charset="0"/>
              </a:rPr>
              <a:t>All reasonable efforts should be made to give medicines in the normal manner and alternative methods of administration should be considered first, for example,</a:t>
            </a:r>
            <a:r>
              <a:rPr lang="en-GB" sz="1050" b="0" i="0" kern="1200" baseline="0" dirty="0">
                <a:solidFill>
                  <a:schemeClr val="tx1"/>
                </a:solidFill>
                <a:effectLst/>
                <a:latin typeface="Calibri" pitchFamily="34" charset="0"/>
              </a:rPr>
              <a:t> </a:t>
            </a:r>
            <a:r>
              <a:rPr lang="en-GB" sz="1050" b="0" i="0" kern="1200" dirty="0">
                <a:solidFill>
                  <a:schemeClr val="tx1"/>
                </a:solidFill>
                <a:effectLst/>
                <a:latin typeface="Calibri" pitchFamily="34" charset="0"/>
              </a:rPr>
              <a:t>liquid rather than solid dose forms.</a:t>
            </a:r>
          </a:p>
          <a:p>
            <a:endParaRPr lang="en-GB" sz="1050" b="0" i="0" kern="1200" dirty="0">
              <a:solidFill>
                <a:schemeClr val="tx1"/>
              </a:solidFill>
              <a:effectLst/>
              <a:latin typeface="Calibri" pitchFamily="34" charset="0"/>
            </a:endParaRPr>
          </a:p>
          <a:p>
            <a:r>
              <a:rPr lang="en-GB" sz="1050" b="0" i="0" kern="1200" dirty="0">
                <a:solidFill>
                  <a:schemeClr val="tx1"/>
                </a:solidFill>
                <a:effectLst/>
                <a:latin typeface="Calibri" pitchFamily="34" charset="0"/>
              </a:rPr>
              <a:t>A ‘best interest meeting’ would need to take place involving staff, the health professional prescribing the medicines, pharmacist and family member or advocate, to agree whether administering medicines covertly, is in the person's best interests and how and when the medication will be administered covertly.  </a:t>
            </a:r>
          </a:p>
          <a:p>
            <a:endParaRPr lang="en-GB" sz="1050" b="0" i="0" kern="1200" dirty="0">
              <a:solidFill>
                <a:schemeClr val="tx1"/>
              </a:solidFill>
              <a:effectLst/>
              <a:latin typeface="Calibri" pitchFamily="34" charset="0"/>
            </a:endParaRPr>
          </a:p>
          <a:p>
            <a:r>
              <a:rPr lang="en-GB" sz="1050" b="0" i="0" kern="1200" dirty="0">
                <a:solidFill>
                  <a:schemeClr val="tx1"/>
                </a:solidFill>
                <a:effectLst/>
                <a:latin typeface="Calibri" pitchFamily="34" charset="0"/>
              </a:rPr>
              <a:t>A regular review of covert administration is </a:t>
            </a:r>
            <a:r>
              <a:rPr lang="en-GB" sz="1050" b="1" i="0" kern="1200" dirty="0">
                <a:solidFill>
                  <a:schemeClr val="tx1"/>
                </a:solidFill>
                <a:effectLst/>
                <a:latin typeface="Calibri" pitchFamily="34" charset="0"/>
              </a:rPr>
              <a:t>required </a:t>
            </a:r>
            <a:r>
              <a:rPr lang="en-GB" sz="1050" b="0" i="0" kern="1200" dirty="0">
                <a:solidFill>
                  <a:schemeClr val="tx1"/>
                </a:solidFill>
                <a:effectLst/>
                <a:latin typeface="Calibri" pitchFamily="34" charset="0"/>
              </a:rPr>
              <a:t>–</a:t>
            </a:r>
            <a:r>
              <a:rPr lang="en-GB" sz="1050" b="0" i="0" kern="1200" baseline="0" dirty="0">
                <a:solidFill>
                  <a:schemeClr val="tx1"/>
                </a:solidFill>
                <a:effectLst/>
                <a:latin typeface="Calibri" pitchFamily="34" charset="0"/>
              </a:rPr>
              <a:t> new medication, medication changes, etc.</a:t>
            </a:r>
            <a:r>
              <a:rPr lang="en-GB" sz="1050" b="0" i="0" kern="1200" dirty="0">
                <a:solidFill>
                  <a:schemeClr val="tx1"/>
                </a:solidFill>
                <a:effectLst/>
                <a:latin typeface="Calibri" pitchFamily="34" charset="0"/>
              </a:rPr>
              <a:t> </a:t>
            </a:r>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37</a:t>
            </a:fld>
            <a:endParaRPr lang="en-GB" dirty="0"/>
          </a:p>
        </p:txBody>
      </p:sp>
    </p:spTree>
    <p:extLst>
      <p:ext uri="{BB962C8B-B14F-4D97-AF65-F5344CB8AC3E}">
        <p14:creationId xmlns:p14="http://schemas.microsoft.com/office/powerpoint/2010/main" val="48815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917575" y="744538"/>
            <a:ext cx="4962525" cy="3722687"/>
          </a:xfrm>
          <a:ln/>
        </p:spPr>
      </p:sp>
      <p:sp>
        <p:nvSpPr>
          <p:cNvPr id="93187" name="Rectangle 3"/>
          <p:cNvSpPr>
            <a:spLocks noGrp="1" noChangeArrowheads="1"/>
          </p:cNvSpPr>
          <p:nvPr>
            <p:ph type="body" idx="1"/>
          </p:nvPr>
        </p:nvSpPr>
        <p:spPr>
          <a:noFill/>
          <a:ln/>
        </p:spPr>
        <p:txBody>
          <a:bodyPr/>
          <a:lstStyle/>
          <a:p>
            <a:pPr>
              <a:lnSpc>
                <a:spcPct val="90000"/>
              </a:lnSpc>
            </a:pPr>
            <a:r>
              <a:rPr lang="en-GB" sz="1000" b="1" dirty="0"/>
              <a:t>Re-cap</a:t>
            </a:r>
          </a:p>
          <a:p>
            <a:pPr>
              <a:lnSpc>
                <a:spcPct val="90000"/>
              </a:lnSpc>
            </a:pPr>
            <a:endParaRPr lang="en-GB" sz="1000" b="1" dirty="0"/>
          </a:p>
          <a:p>
            <a:pPr>
              <a:lnSpc>
                <a:spcPct val="90000"/>
              </a:lnSpc>
            </a:pPr>
            <a:r>
              <a:rPr lang="en-GB" sz="1000" dirty="0"/>
              <a:t>Tell the Care Workers that All the answers to this slide can be found in the Introduction to Medication Training for Domiciliary Care Workers that should have been completed prior to attending this session</a:t>
            </a:r>
            <a:r>
              <a:rPr lang="en-GB" sz="1000" i="1" dirty="0"/>
              <a:t> </a:t>
            </a:r>
          </a:p>
          <a:p>
            <a:pPr>
              <a:lnSpc>
                <a:spcPct val="90000"/>
              </a:lnSpc>
            </a:pPr>
            <a:endParaRPr lang="en-GB" sz="1000" i="1" dirty="0"/>
          </a:p>
          <a:p>
            <a:pPr>
              <a:lnSpc>
                <a:spcPct val="90000"/>
              </a:lnSpc>
            </a:pPr>
            <a:r>
              <a:rPr lang="en-GB" sz="1000" dirty="0"/>
              <a:t>Randomly choose questions from the screen and when the care workers have had chance to answer click on the question box to show the answer to the question. </a:t>
            </a:r>
            <a:endParaRPr lang="en-GB" sz="1000" b="1" dirty="0"/>
          </a:p>
          <a:p>
            <a:pPr>
              <a:lnSpc>
                <a:spcPct val="90000"/>
              </a:lnSpc>
            </a:pPr>
            <a:endParaRPr lang="en-GB" sz="1000" strike="noStrike" dirty="0"/>
          </a:p>
          <a:p>
            <a:pPr>
              <a:lnSpc>
                <a:spcPct val="90000"/>
              </a:lnSpc>
            </a:pPr>
            <a:r>
              <a:rPr lang="en-GB" sz="1000" dirty="0"/>
              <a:t>When all the questions have been answered move the pointer to the blue</a:t>
            </a:r>
            <a:r>
              <a:rPr lang="en-GB" sz="1000" baseline="0" dirty="0"/>
              <a:t> </a:t>
            </a:r>
            <a:r>
              <a:rPr lang="en-GB" sz="1000" dirty="0"/>
              <a:t>forward button at the bottom right of the screen to</a:t>
            </a:r>
            <a:r>
              <a:rPr lang="en-GB" sz="1000" baseline="0" dirty="0"/>
              <a:t> </a:t>
            </a:r>
            <a:r>
              <a:rPr lang="en-GB" sz="1000" dirty="0"/>
              <a:t>take you back to the next slide</a:t>
            </a:r>
            <a:r>
              <a:rPr lang="en-GB" sz="1000" baseline="0" dirty="0"/>
              <a:t> of the </a:t>
            </a:r>
            <a:r>
              <a:rPr lang="en-GB" sz="1000" dirty="0"/>
              <a:t>Domiciliary Medication Training Presentation.</a:t>
            </a:r>
            <a:endParaRPr lang="en-GB" sz="1000" b="1" dirty="0"/>
          </a:p>
          <a:p>
            <a:pPr>
              <a:lnSpc>
                <a:spcPct val="90000"/>
              </a:lnSpc>
            </a:pPr>
            <a:endParaRPr lang="en-GB" sz="1000" dirty="0"/>
          </a:p>
        </p:txBody>
      </p:sp>
    </p:spTree>
    <p:extLst>
      <p:ext uri="{BB962C8B-B14F-4D97-AF65-F5344CB8AC3E}">
        <p14:creationId xmlns:p14="http://schemas.microsoft.com/office/powerpoint/2010/main" val="557485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BREAK?</a:t>
            </a:r>
          </a:p>
          <a:p>
            <a:r>
              <a:rPr lang="en-GB" dirty="0"/>
              <a:t>Go over aspects of administering different types of medication.</a:t>
            </a:r>
            <a:r>
              <a:rPr lang="en-GB" baseline="0" dirty="0"/>
              <a:t> Especially consider different formulations of ‘tablets’ – </a:t>
            </a:r>
          </a:p>
          <a:p>
            <a:r>
              <a:rPr lang="en-GB" baseline="0" dirty="0"/>
              <a:t>Soluble/dispersible</a:t>
            </a:r>
          </a:p>
          <a:p>
            <a:r>
              <a:rPr lang="en-GB" baseline="0" dirty="0"/>
              <a:t>Chewable/suck</a:t>
            </a:r>
          </a:p>
          <a:p>
            <a:r>
              <a:rPr lang="en-GB" baseline="0" dirty="0"/>
              <a:t>Buccal</a:t>
            </a:r>
          </a:p>
          <a:p>
            <a:r>
              <a:rPr lang="en-GB" baseline="0" dirty="0"/>
              <a:t>Sub-lingual</a:t>
            </a:r>
          </a:p>
          <a:p>
            <a:r>
              <a:rPr lang="en-GB" baseline="0" dirty="0"/>
              <a:t>Oro-dispersible</a:t>
            </a:r>
          </a:p>
          <a:p>
            <a:endParaRPr lang="en-GB" baseline="0" dirty="0"/>
          </a:p>
          <a:p>
            <a:r>
              <a:rPr lang="en-GB" baseline="0" dirty="0"/>
              <a:t>Think about drops –</a:t>
            </a:r>
          </a:p>
          <a:p>
            <a:r>
              <a:rPr lang="en-GB" baseline="0" dirty="0"/>
              <a:t>Oral drops </a:t>
            </a:r>
            <a:r>
              <a:rPr lang="en-GB" baseline="0" dirty="0" err="1"/>
              <a:t>eg</a:t>
            </a:r>
            <a:r>
              <a:rPr lang="en-GB" baseline="0" dirty="0"/>
              <a:t> Vitamin D </a:t>
            </a:r>
          </a:p>
          <a:p>
            <a:r>
              <a:rPr lang="en-GB" baseline="0" dirty="0"/>
              <a:t>Eye drops </a:t>
            </a:r>
          </a:p>
          <a:p>
            <a:r>
              <a:rPr lang="en-GB" baseline="0" dirty="0"/>
              <a:t>Ear drops </a:t>
            </a:r>
          </a:p>
          <a:p>
            <a:r>
              <a:rPr lang="en-GB" baseline="0" dirty="0"/>
              <a:t>Nasal drops</a:t>
            </a:r>
          </a:p>
          <a:p>
            <a:r>
              <a:rPr lang="en-GB" baseline="0" dirty="0"/>
              <a:t>Some drops can  be used in eyes/ears/nose so check where to apply . An example is </a:t>
            </a:r>
            <a:r>
              <a:rPr lang="en-GB" baseline="0" dirty="0" err="1"/>
              <a:t>Betnesol</a:t>
            </a:r>
            <a:r>
              <a:rPr lang="en-GB" baseline="0" dirty="0"/>
              <a:t> Drops a steroid . </a:t>
            </a:r>
          </a:p>
        </p:txBody>
      </p:sp>
      <p:sp>
        <p:nvSpPr>
          <p:cNvPr id="4" name="Slide Number Placeholder 3"/>
          <p:cNvSpPr>
            <a:spLocks noGrp="1"/>
          </p:cNvSpPr>
          <p:nvPr>
            <p:ph type="sldNum" sz="quarter" idx="10"/>
          </p:nvPr>
        </p:nvSpPr>
        <p:spPr/>
        <p:txBody>
          <a:bodyPr/>
          <a:lstStyle/>
          <a:p>
            <a:fld id="{11E8A896-B728-4C02-A7C0-F83A607C4DA8}" type="slidenum">
              <a:rPr lang="en-GB" smtClean="0"/>
              <a:pPr/>
              <a:t>39</a:t>
            </a:fld>
            <a:endParaRPr lang="en-GB" dirty="0"/>
          </a:p>
        </p:txBody>
      </p:sp>
    </p:spTree>
    <p:extLst>
      <p:ext uri="{BB962C8B-B14F-4D97-AF65-F5344CB8AC3E}">
        <p14:creationId xmlns:p14="http://schemas.microsoft.com/office/powerpoint/2010/main" val="4121308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carer should ensure that the Service User can</a:t>
            </a:r>
            <a:r>
              <a:rPr lang="en-GB" baseline="0" dirty="0"/>
              <a:t> reach these relievers e.g.  they are on a table close to where the Service User sits/on the bedside cabinet </a:t>
            </a:r>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40</a:t>
            </a:fld>
            <a:endParaRPr lang="en-GB" dirty="0"/>
          </a:p>
        </p:txBody>
      </p:sp>
    </p:spTree>
    <p:extLst>
      <p:ext uri="{BB962C8B-B14F-4D97-AF65-F5344CB8AC3E}">
        <p14:creationId xmlns:p14="http://schemas.microsoft.com/office/powerpoint/2010/main" val="1335954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a:ln/>
        </p:spPr>
        <p:txBody>
          <a:bodyPr/>
          <a:lstStyle/>
          <a:p>
            <a:pPr eaLnBrk="1" hangingPunct="1"/>
            <a:r>
              <a:rPr lang="en-US" dirty="0"/>
              <a:t>Any concerns</a:t>
            </a:r>
            <a:r>
              <a:rPr lang="en-US" baseline="0" dirty="0"/>
              <a:t> it is important to refer to line manager</a:t>
            </a:r>
          </a:p>
          <a:p>
            <a:pPr eaLnBrk="1" hangingPunct="1"/>
            <a:endParaRPr lang="en-US" baseline="0" dirty="0"/>
          </a:p>
          <a:p>
            <a:pPr eaLnBrk="1" hangingPunct="1"/>
            <a:r>
              <a:rPr lang="en-US" baseline="0" dirty="0"/>
              <a:t>Discuss the process in Appendix 7 in the policy</a:t>
            </a:r>
            <a:endParaRPr lang="en-US" dirty="0"/>
          </a:p>
        </p:txBody>
      </p:sp>
      <p:sp>
        <p:nvSpPr>
          <p:cNvPr id="48132" name="Slide Number Placeholder 3"/>
          <p:cNvSpPr>
            <a:spLocks noGrp="1"/>
          </p:cNvSpPr>
          <p:nvPr>
            <p:ph type="sldNum" sz="quarter" idx="5"/>
          </p:nvPr>
        </p:nvSpPr>
        <p:spPr>
          <a:noFill/>
        </p:spPr>
        <p:txBody>
          <a:bodyPr/>
          <a:lstStyle/>
          <a:p>
            <a:fld id="{DD56C37F-FCD5-41DE-9083-BECAD5B81A56}" type="slidenum">
              <a:rPr lang="en-GB" smtClean="0"/>
              <a:pPr/>
              <a:t>41</a:t>
            </a:fld>
            <a:endParaRPr lang="en-GB" dirty="0"/>
          </a:p>
        </p:txBody>
      </p:sp>
    </p:spTree>
    <p:extLst>
      <p:ext uri="{BB962C8B-B14F-4D97-AF65-F5344CB8AC3E}">
        <p14:creationId xmlns:p14="http://schemas.microsoft.com/office/powerpoint/2010/main" val="61388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17575" y="744538"/>
            <a:ext cx="4962525" cy="3722687"/>
          </a:xfrm>
          <a:ln/>
        </p:spPr>
      </p:sp>
      <p:sp>
        <p:nvSpPr>
          <p:cNvPr id="70659" name="Rectangle 3"/>
          <p:cNvSpPr>
            <a:spLocks noGrp="1" noChangeArrowheads="1"/>
          </p:cNvSpPr>
          <p:nvPr>
            <p:ph type="body" idx="1"/>
          </p:nvPr>
        </p:nvSpPr>
        <p:spPr>
          <a:noFill/>
          <a:ln/>
        </p:spPr>
        <p:txBody>
          <a:bodyPr/>
          <a:lstStyle/>
          <a:p>
            <a:endParaRPr lang="en-GB" b="1" dirty="0"/>
          </a:p>
          <a:p>
            <a:r>
              <a:rPr lang="en-GB" b="0" dirty="0"/>
              <a:t>Show the care workers the Joint ERYC and NHS ERY CCG Policy – Administering Medication Safely in the Domiciliary</a:t>
            </a:r>
            <a:r>
              <a:rPr lang="en-GB" b="0" baseline="0" dirty="0"/>
              <a:t> </a:t>
            </a:r>
            <a:r>
              <a:rPr lang="en-GB" b="0" dirty="0"/>
              <a:t> Care Sector</a:t>
            </a:r>
            <a:r>
              <a:rPr lang="en-GB" b="0" baseline="0" dirty="0"/>
              <a:t> – latest version November 2018. </a:t>
            </a:r>
            <a:endParaRPr lang="en-GB" b="0" dirty="0"/>
          </a:p>
        </p:txBody>
      </p:sp>
    </p:spTree>
    <p:extLst>
      <p:ext uri="{BB962C8B-B14F-4D97-AF65-F5344CB8AC3E}">
        <p14:creationId xmlns:p14="http://schemas.microsoft.com/office/powerpoint/2010/main" val="1056332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17575" y="744538"/>
            <a:ext cx="4962525" cy="3722687"/>
          </a:xfrm>
          <a:ln/>
        </p:spPr>
      </p:sp>
      <p:sp>
        <p:nvSpPr>
          <p:cNvPr id="49155" name="Notes Placeholder 2"/>
          <p:cNvSpPr>
            <a:spLocks noGrp="1"/>
          </p:cNvSpPr>
          <p:nvPr>
            <p:ph type="body" idx="1"/>
          </p:nvPr>
        </p:nvSpPr>
        <p:spPr>
          <a:noFill/>
          <a:ln/>
        </p:spPr>
        <p:txBody>
          <a:bodyPr/>
          <a:lstStyle/>
          <a:p>
            <a:r>
              <a:rPr lang="en-GB" dirty="0"/>
              <a:t>After going through the various administration techniques then show them the Competency section in the Medication Training for Domiciliary Care Workers Post Workshop information Booklet on Page 15. Talk briefly on the fact that their line managers will use this section to record competencies.</a:t>
            </a:r>
          </a:p>
          <a:p>
            <a:endParaRPr lang="en-GB" dirty="0"/>
          </a:p>
          <a:p>
            <a:r>
              <a:rPr lang="en-GB" dirty="0"/>
              <a:t>Then ask Trainees to turn to page 18 in the Post training Workbook</a:t>
            </a:r>
          </a:p>
          <a:p>
            <a:r>
              <a:rPr lang="en-GB" dirty="0"/>
              <a:t>All training should be recorded here.</a:t>
            </a:r>
          </a:p>
          <a:p>
            <a:endParaRPr lang="en-GB" dirty="0"/>
          </a:p>
          <a:p>
            <a:r>
              <a:rPr lang="en-GB" dirty="0"/>
              <a:t>Emphasis the importance of keeping the booklets safe - </a:t>
            </a:r>
            <a:r>
              <a:rPr lang="en-GB" b="1" dirty="0"/>
              <a:t>this is their record of their competency.</a:t>
            </a:r>
            <a:endParaRPr lang="en-US" b="1" dirty="0"/>
          </a:p>
        </p:txBody>
      </p:sp>
      <p:sp>
        <p:nvSpPr>
          <p:cNvPr id="49156" name="Slide Number Placeholder 3"/>
          <p:cNvSpPr>
            <a:spLocks noGrp="1"/>
          </p:cNvSpPr>
          <p:nvPr>
            <p:ph type="sldNum" sz="quarter" idx="5"/>
          </p:nvPr>
        </p:nvSpPr>
        <p:spPr>
          <a:noFill/>
        </p:spPr>
        <p:txBody>
          <a:bodyPr/>
          <a:lstStyle/>
          <a:p>
            <a:fld id="{DDC319C3-ADC7-4BE6-9166-2088B199442C}" type="slidenum">
              <a:rPr lang="en-GB" smtClean="0"/>
              <a:pPr/>
              <a:t>42</a:t>
            </a:fld>
            <a:endParaRPr lang="en-GB" dirty="0"/>
          </a:p>
        </p:txBody>
      </p:sp>
    </p:spTree>
    <p:extLst>
      <p:ext uri="{BB962C8B-B14F-4D97-AF65-F5344CB8AC3E}">
        <p14:creationId xmlns:p14="http://schemas.microsoft.com/office/powerpoint/2010/main" val="4091773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See 4.6.5 of policy for detail </a:t>
            </a:r>
          </a:p>
          <a:p>
            <a:endParaRPr lang="en-GB" dirty="0"/>
          </a:p>
          <a:p>
            <a:endParaRPr lang="en-GB" dirty="0"/>
          </a:p>
          <a:p>
            <a:r>
              <a:rPr lang="en-GB" dirty="0"/>
              <a:t>If</a:t>
            </a:r>
            <a:r>
              <a:rPr lang="en-GB" baseline="0" dirty="0"/>
              <a:t> asked, prn or PRN stands for “pro re nata” (as the circumstance arises) – in medicine it is commonly used to mean “when required”.</a:t>
            </a:r>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43</a:t>
            </a:fld>
            <a:endParaRPr lang="en-GB" dirty="0"/>
          </a:p>
        </p:txBody>
      </p:sp>
    </p:spTree>
    <p:extLst>
      <p:ext uri="{BB962C8B-B14F-4D97-AF65-F5344CB8AC3E}">
        <p14:creationId xmlns:p14="http://schemas.microsoft.com/office/powerpoint/2010/main" val="3847649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44</a:t>
            </a:fld>
            <a:endParaRPr lang="en-GB" dirty="0"/>
          </a:p>
        </p:txBody>
      </p:sp>
    </p:spTree>
    <p:extLst>
      <p:ext uri="{BB962C8B-B14F-4D97-AF65-F5344CB8AC3E}">
        <p14:creationId xmlns:p14="http://schemas.microsoft.com/office/powerpoint/2010/main" val="2866717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45</a:t>
            </a:fld>
            <a:endParaRPr lang="en-GB" dirty="0"/>
          </a:p>
        </p:txBody>
      </p:sp>
    </p:spTree>
    <p:extLst>
      <p:ext uri="{BB962C8B-B14F-4D97-AF65-F5344CB8AC3E}">
        <p14:creationId xmlns:p14="http://schemas.microsoft.com/office/powerpoint/2010/main" val="3830590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46</a:t>
            </a:fld>
            <a:endParaRPr lang="en-GB" dirty="0"/>
          </a:p>
        </p:txBody>
      </p:sp>
    </p:spTree>
    <p:extLst>
      <p:ext uri="{BB962C8B-B14F-4D97-AF65-F5344CB8AC3E}">
        <p14:creationId xmlns:p14="http://schemas.microsoft.com/office/powerpoint/2010/main" val="1222848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79767" y="4714412"/>
            <a:ext cx="5438140" cy="4466987"/>
          </a:xfrm>
        </p:spPr>
        <p:txBody>
          <a:bodyPr/>
          <a:lstStyle/>
          <a:p>
            <a:r>
              <a:rPr lang="en-GB" altLang="en-US" dirty="0"/>
              <a:t>Show the NPSA alert and the Yellow Book. The higher the number INR the more likely</a:t>
            </a:r>
            <a:r>
              <a:rPr lang="en-GB" altLang="en-US" baseline="0" dirty="0"/>
              <a:t> wont clot . Therefore needs to be kept in range .</a:t>
            </a:r>
            <a:endParaRPr lang="en-GB" altLang="en-US" dirty="0"/>
          </a:p>
          <a:p>
            <a:endParaRPr lang="en-GB" altLang="en-US" dirty="0"/>
          </a:p>
          <a:p>
            <a:r>
              <a:rPr lang="en-GB" altLang="en-US" dirty="0"/>
              <a:t>GP must check that INR has been done before issuing prescriptions, pharmacist may also be checking as well</a:t>
            </a:r>
          </a:p>
          <a:p>
            <a:endParaRPr lang="en-GB" altLang="en-US" dirty="0"/>
          </a:p>
          <a:p>
            <a:r>
              <a:rPr lang="en-GB" altLang="en-US" dirty="0"/>
              <a:t>Additional blood tests may be necessary if a resident is prescribed medicines which interact with warfarin e.g. something new started or something stopped as this can affect clotting . </a:t>
            </a:r>
          </a:p>
          <a:p>
            <a:endParaRPr lang="en-GB" altLang="en-US" dirty="0"/>
          </a:p>
          <a:p>
            <a:r>
              <a:rPr lang="en-GB" altLang="en-US" baseline="0" dirty="0"/>
              <a:t>Each organisation should have a procedure in dealing with warfarin. Discuss yours: </a:t>
            </a:r>
          </a:p>
          <a:p>
            <a:endParaRPr lang="en-GB" altLang="en-US" baseline="0" dirty="0"/>
          </a:p>
          <a:p>
            <a:r>
              <a:rPr lang="en-GB" altLang="en-US" baseline="0" dirty="0"/>
              <a:t>How do you receive change of dose from GP? </a:t>
            </a:r>
          </a:p>
          <a:p>
            <a:endParaRPr lang="en-GB" altLang="en-US" baseline="0" dirty="0"/>
          </a:p>
          <a:p>
            <a:r>
              <a:rPr lang="en-GB" altLang="en-US" baseline="0" dirty="0"/>
              <a:t>Does anyone know what strengths there are and what is special about this medication? – all manufacturers use same colour for each strength as a safety net.</a:t>
            </a:r>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47</a:t>
            </a:fld>
            <a:endParaRPr lang="en-GB" dirty="0"/>
          </a:p>
        </p:txBody>
      </p:sp>
    </p:spTree>
    <p:extLst>
      <p:ext uri="{BB962C8B-B14F-4D97-AF65-F5344CB8AC3E}">
        <p14:creationId xmlns:p14="http://schemas.microsoft.com/office/powerpoint/2010/main" val="1093963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48</a:t>
            </a:fld>
            <a:endParaRPr lang="en-GB" dirty="0"/>
          </a:p>
        </p:txBody>
      </p:sp>
    </p:spTree>
    <p:extLst>
      <p:ext uri="{BB962C8B-B14F-4D97-AF65-F5344CB8AC3E}">
        <p14:creationId xmlns:p14="http://schemas.microsoft.com/office/powerpoint/2010/main" val="3890701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7575" y="744538"/>
            <a:ext cx="4962525" cy="3722687"/>
          </a:xfrm>
          <a:ln/>
        </p:spPr>
      </p:sp>
      <p:sp>
        <p:nvSpPr>
          <p:cNvPr id="50179" name="Notes Placeholder 2"/>
          <p:cNvSpPr>
            <a:spLocks noGrp="1"/>
          </p:cNvSpPr>
          <p:nvPr>
            <p:ph type="body" idx="1"/>
          </p:nvPr>
        </p:nvSpPr>
        <p:spPr>
          <a:noFill/>
          <a:ln/>
        </p:spPr>
        <p:txBody>
          <a:bodyPr/>
          <a:lstStyle/>
          <a:p>
            <a:r>
              <a:rPr lang="en-GB" dirty="0"/>
              <a:t>Use this slide to emphasis the point that concerns should be forwarded to the line manager. This slide can be used to speed up or slow down the presentation depending on time pressures.</a:t>
            </a:r>
          </a:p>
          <a:p>
            <a:endParaRPr lang="en-GB" dirty="0"/>
          </a:p>
          <a:p>
            <a:endParaRPr lang="en-GB" dirty="0"/>
          </a:p>
        </p:txBody>
      </p:sp>
      <p:sp>
        <p:nvSpPr>
          <p:cNvPr id="50180" name="Slide Number Placeholder 3"/>
          <p:cNvSpPr>
            <a:spLocks noGrp="1"/>
          </p:cNvSpPr>
          <p:nvPr>
            <p:ph type="sldNum" sz="quarter" idx="5"/>
          </p:nvPr>
        </p:nvSpPr>
        <p:spPr>
          <a:noFill/>
        </p:spPr>
        <p:txBody>
          <a:bodyPr/>
          <a:lstStyle/>
          <a:p>
            <a:fld id="{C11A6542-8482-4AFF-AAEC-9E10E41A593C}" type="slidenum">
              <a:rPr lang="en-GB" smtClean="0"/>
              <a:pPr/>
              <a:t>49</a:t>
            </a:fld>
            <a:endParaRPr lang="en-GB" dirty="0"/>
          </a:p>
        </p:txBody>
      </p:sp>
    </p:spTree>
    <p:extLst>
      <p:ext uri="{BB962C8B-B14F-4D97-AF65-F5344CB8AC3E}">
        <p14:creationId xmlns:p14="http://schemas.microsoft.com/office/powerpoint/2010/main" val="419128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4538"/>
            <a:ext cx="4962525" cy="3722687"/>
          </a:xfrm>
          <a:ln/>
        </p:spPr>
      </p:sp>
      <p:sp>
        <p:nvSpPr>
          <p:cNvPr id="51203" name="Notes Placeholder 2"/>
          <p:cNvSpPr>
            <a:spLocks noGrp="1"/>
          </p:cNvSpPr>
          <p:nvPr>
            <p:ph type="body" idx="1"/>
          </p:nvPr>
        </p:nvSpPr>
        <p:spPr>
          <a:noFill/>
          <a:ln/>
        </p:spPr>
        <p:txBody>
          <a:bodyPr/>
          <a:lstStyle/>
          <a:p>
            <a:r>
              <a:rPr lang="en-GB" b="1" dirty="0"/>
              <a:t> </a:t>
            </a:r>
            <a:r>
              <a:rPr lang="en-GB" b="0" dirty="0"/>
              <a:t>E</a:t>
            </a:r>
            <a:r>
              <a:rPr lang="en-GB" dirty="0"/>
              <a:t>xplain the domMAR before starting the domMAR exercise</a:t>
            </a:r>
          </a:p>
          <a:p>
            <a:endParaRPr lang="en-GB" dirty="0"/>
          </a:p>
        </p:txBody>
      </p:sp>
      <p:sp>
        <p:nvSpPr>
          <p:cNvPr id="51204" name="Slide Number Placeholder 3"/>
          <p:cNvSpPr>
            <a:spLocks noGrp="1"/>
          </p:cNvSpPr>
          <p:nvPr>
            <p:ph type="sldNum" sz="quarter" idx="5"/>
          </p:nvPr>
        </p:nvSpPr>
        <p:spPr>
          <a:noFill/>
        </p:spPr>
        <p:txBody>
          <a:bodyPr/>
          <a:lstStyle/>
          <a:p>
            <a:fld id="{4296989E-AA1E-42E6-AA2C-B66F1D7FA48E}" type="slidenum">
              <a:rPr lang="en-GB" smtClean="0"/>
              <a:pPr/>
              <a:t>50</a:t>
            </a:fld>
            <a:endParaRPr lang="en-GB" dirty="0"/>
          </a:p>
        </p:txBody>
      </p:sp>
    </p:spTree>
    <p:extLst>
      <p:ext uri="{BB962C8B-B14F-4D97-AF65-F5344CB8AC3E}">
        <p14:creationId xmlns:p14="http://schemas.microsoft.com/office/powerpoint/2010/main" val="3227323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17575" y="744538"/>
            <a:ext cx="4962525" cy="3722687"/>
          </a:xfrm>
          <a:ln/>
        </p:spPr>
      </p:sp>
      <p:sp>
        <p:nvSpPr>
          <p:cNvPr id="53251" name="Notes Placeholder 2"/>
          <p:cNvSpPr>
            <a:spLocks noGrp="1"/>
          </p:cNvSpPr>
          <p:nvPr>
            <p:ph type="body" idx="1"/>
          </p:nvPr>
        </p:nvSpPr>
        <p:spPr>
          <a:noFill/>
          <a:ln/>
        </p:spPr>
        <p:txBody>
          <a:bodyPr/>
          <a:lstStyle/>
          <a:p>
            <a:r>
              <a:rPr lang="en-US" dirty="0"/>
              <a:t> </a:t>
            </a:r>
            <a:endParaRPr lang="en-US" b="1" dirty="0"/>
          </a:p>
        </p:txBody>
      </p:sp>
      <p:sp>
        <p:nvSpPr>
          <p:cNvPr id="53252" name="Slide Number Placeholder 3"/>
          <p:cNvSpPr>
            <a:spLocks noGrp="1"/>
          </p:cNvSpPr>
          <p:nvPr>
            <p:ph type="sldNum" sz="quarter" idx="5"/>
          </p:nvPr>
        </p:nvSpPr>
        <p:spPr>
          <a:noFill/>
        </p:spPr>
        <p:txBody>
          <a:bodyPr/>
          <a:lstStyle/>
          <a:p>
            <a:fld id="{A41656A1-5CE2-4851-8102-6F2DA1F863F5}" type="slidenum">
              <a:rPr lang="en-GB" smtClean="0"/>
              <a:pPr/>
              <a:t>51</a:t>
            </a:fld>
            <a:endParaRPr lang="en-GB" dirty="0"/>
          </a:p>
        </p:txBody>
      </p:sp>
    </p:spTree>
    <p:extLst>
      <p:ext uri="{BB962C8B-B14F-4D97-AF65-F5344CB8AC3E}">
        <p14:creationId xmlns:p14="http://schemas.microsoft.com/office/powerpoint/2010/main" val="22362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100" dirty="0"/>
              <a:t>Discuss</a:t>
            </a:r>
            <a:r>
              <a:rPr lang="en-GB" sz="1100" baseline="0" dirty="0"/>
              <a:t> the fundamental standards and those associated with medicines:</a:t>
            </a:r>
          </a:p>
          <a:p>
            <a:endParaRPr lang="en-GB" sz="1100" baseline="0" dirty="0"/>
          </a:p>
          <a:p>
            <a:r>
              <a:rPr lang="en-GB" sz="1100" dirty="0"/>
              <a:t>Regulation   9 - Person centred care – </a:t>
            </a:r>
            <a:r>
              <a:rPr lang="en-GB" sz="1100" b="0" i="0" kern="1200" dirty="0">
                <a:solidFill>
                  <a:schemeClr val="tx1"/>
                </a:solidFill>
                <a:effectLst/>
                <a:latin typeface="Calibri" pitchFamily="34" charset="0"/>
                <a:ea typeface="+mn-ea"/>
                <a:cs typeface="+mn-cs"/>
              </a:rPr>
              <a:t>an individual must have care or treatment that is tailored to their needs and preferences.</a:t>
            </a:r>
            <a:endParaRPr lang="en-GB" sz="1100" dirty="0"/>
          </a:p>
          <a:p>
            <a:r>
              <a:rPr lang="en-GB" sz="1100" dirty="0"/>
              <a:t>Regulation 10 -</a:t>
            </a:r>
            <a:r>
              <a:rPr lang="en-GB" sz="1100" baseline="0" dirty="0"/>
              <a:t> </a:t>
            </a:r>
            <a:r>
              <a:rPr lang="en-GB" sz="1100" dirty="0"/>
              <a:t>Dignity and Respect – </a:t>
            </a:r>
            <a:r>
              <a:rPr lang="en-GB" sz="1100" b="0" i="0" kern="1200" dirty="0">
                <a:solidFill>
                  <a:schemeClr val="tx1"/>
                </a:solidFill>
                <a:effectLst/>
                <a:latin typeface="Calibri" pitchFamily="34" charset="0"/>
                <a:ea typeface="+mn-ea"/>
                <a:cs typeface="+mn-cs"/>
              </a:rPr>
              <a:t>an individual must be treated with dignity and respect at all times whilst</a:t>
            </a:r>
            <a:r>
              <a:rPr lang="en-GB" sz="1100" b="0" i="0" kern="1200" baseline="0" dirty="0">
                <a:solidFill>
                  <a:schemeClr val="tx1"/>
                </a:solidFill>
                <a:effectLst/>
                <a:latin typeface="Calibri" pitchFamily="34" charset="0"/>
                <a:ea typeface="+mn-ea"/>
                <a:cs typeface="+mn-cs"/>
              </a:rPr>
              <a:t> </a:t>
            </a:r>
            <a:r>
              <a:rPr lang="en-GB" sz="1100" b="0" i="0" kern="1200" dirty="0">
                <a:solidFill>
                  <a:schemeClr val="tx1"/>
                </a:solidFill>
                <a:effectLst/>
                <a:latin typeface="Calibri" pitchFamily="34" charset="0"/>
                <a:ea typeface="+mn-ea"/>
                <a:cs typeface="+mn-cs"/>
              </a:rPr>
              <a:t>receiving care and treatment</a:t>
            </a:r>
            <a:r>
              <a:rPr lang="en-GB" sz="1100" b="0" i="0" kern="1200" baseline="0" dirty="0">
                <a:solidFill>
                  <a:schemeClr val="tx1"/>
                </a:solidFill>
                <a:effectLst/>
                <a:latin typeface="Calibri" pitchFamily="34" charset="0"/>
                <a:ea typeface="+mn-ea"/>
                <a:cs typeface="+mn-cs"/>
              </a:rPr>
              <a:t> – this includes promoting </a:t>
            </a:r>
            <a:r>
              <a:rPr lang="en-GB" sz="1100" b="0" i="0" kern="1200" dirty="0">
                <a:solidFill>
                  <a:schemeClr val="tx1"/>
                </a:solidFill>
                <a:effectLst/>
                <a:latin typeface="Calibri" pitchFamily="34" charset="0"/>
                <a:ea typeface="+mn-ea"/>
                <a:cs typeface="+mn-cs"/>
              </a:rPr>
              <a:t>privacy, treating people as individuals</a:t>
            </a:r>
            <a:r>
              <a:rPr lang="en-GB" sz="1100" b="0" i="0" kern="1200" baseline="0" dirty="0">
                <a:solidFill>
                  <a:schemeClr val="tx1"/>
                </a:solidFill>
                <a:effectLst/>
                <a:latin typeface="Calibri" pitchFamily="34" charset="0"/>
                <a:ea typeface="+mn-ea"/>
                <a:cs typeface="+mn-cs"/>
              </a:rPr>
              <a:t> and </a:t>
            </a:r>
            <a:r>
              <a:rPr lang="en-GB" sz="1100" b="0" i="0" kern="1200" dirty="0">
                <a:solidFill>
                  <a:schemeClr val="tx1"/>
                </a:solidFill>
                <a:effectLst/>
                <a:latin typeface="Calibri" pitchFamily="34" charset="0"/>
                <a:ea typeface="+mn-ea"/>
                <a:cs typeface="+mn-cs"/>
              </a:rPr>
              <a:t>giving individuals the support they need to help them remain independent.</a:t>
            </a:r>
          </a:p>
          <a:p>
            <a:r>
              <a:rPr lang="en-GB" sz="1100" dirty="0"/>
              <a:t>Regulation 11 - Need for consent – </a:t>
            </a:r>
            <a:r>
              <a:rPr lang="en-GB" sz="1100" b="0" i="0" kern="1200" dirty="0">
                <a:solidFill>
                  <a:schemeClr val="tx1"/>
                </a:solidFill>
                <a:effectLst/>
                <a:latin typeface="Calibri" pitchFamily="34" charset="0"/>
                <a:ea typeface="+mn-ea"/>
                <a:cs typeface="+mn-cs"/>
              </a:rPr>
              <a:t>an individual</a:t>
            </a:r>
            <a:r>
              <a:rPr lang="en-GB" sz="1100" b="0" i="0" kern="1200" baseline="0" dirty="0">
                <a:solidFill>
                  <a:schemeClr val="tx1"/>
                </a:solidFill>
                <a:effectLst/>
                <a:latin typeface="Calibri" pitchFamily="34" charset="0"/>
                <a:ea typeface="+mn-ea"/>
                <a:cs typeface="+mn-cs"/>
              </a:rPr>
              <a:t> (or their advocate) </a:t>
            </a:r>
            <a:r>
              <a:rPr lang="en-GB" sz="1100" b="0" i="0" kern="1200" dirty="0">
                <a:solidFill>
                  <a:schemeClr val="tx1"/>
                </a:solidFill>
                <a:effectLst/>
                <a:latin typeface="Calibri" pitchFamily="34" charset="0"/>
                <a:ea typeface="+mn-ea"/>
                <a:cs typeface="+mn-cs"/>
              </a:rPr>
              <a:t>must give their consent before any care or treatment is given to them.</a:t>
            </a:r>
            <a:endParaRPr lang="en-GB" sz="1100" dirty="0"/>
          </a:p>
          <a:p>
            <a:r>
              <a:rPr lang="en-GB" sz="1100" dirty="0"/>
              <a:t>Regulation</a:t>
            </a:r>
            <a:r>
              <a:rPr lang="en-GB" sz="1100" baseline="0" dirty="0"/>
              <a:t> 12 - Safe care and treatment – </a:t>
            </a:r>
            <a:r>
              <a:rPr lang="en-GB" sz="1100" b="0" i="0" kern="1200" dirty="0">
                <a:solidFill>
                  <a:schemeClr val="tx1"/>
                </a:solidFill>
                <a:effectLst/>
                <a:latin typeface="Calibri" pitchFamily="34" charset="0"/>
                <a:ea typeface="+mn-ea"/>
                <a:cs typeface="+mn-cs"/>
              </a:rPr>
              <a:t>an individual must not be given unsafe care or treatment or be put at risk of harm that could be avoided – this means that service providers must ensure their staff have the qualifications, competence, skills and experience to keep you safe.</a:t>
            </a:r>
          </a:p>
          <a:p>
            <a:r>
              <a:rPr lang="en-GB" sz="1100" baseline="0" dirty="0"/>
              <a:t>Regulation 13 - Safeguarding service users from abuse and improper treatment – </a:t>
            </a:r>
            <a:r>
              <a:rPr lang="en-GB" sz="1100" b="0" i="0" kern="1200" dirty="0">
                <a:solidFill>
                  <a:schemeClr val="tx1"/>
                </a:solidFill>
                <a:effectLst/>
                <a:latin typeface="Calibri" pitchFamily="34" charset="0"/>
                <a:ea typeface="+mn-ea"/>
                <a:cs typeface="+mn-cs"/>
              </a:rPr>
              <a:t>an individual must not suffer any form of abuse or improper treatment whilst receiving Care.  This includes: neglect, degrading treatment, unnecessary or disproportionate</a:t>
            </a:r>
            <a:r>
              <a:rPr lang="en-GB" sz="1100" b="0" i="0" kern="1200" baseline="0" dirty="0">
                <a:solidFill>
                  <a:schemeClr val="tx1"/>
                </a:solidFill>
                <a:effectLst/>
                <a:latin typeface="Calibri" pitchFamily="34" charset="0"/>
                <a:ea typeface="+mn-ea"/>
                <a:cs typeface="+mn-cs"/>
              </a:rPr>
              <a:t> r</a:t>
            </a:r>
            <a:r>
              <a:rPr lang="en-GB" sz="1100" b="0" i="0" kern="1200" dirty="0">
                <a:solidFill>
                  <a:schemeClr val="tx1"/>
                </a:solidFill>
                <a:effectLst/>
                <a:latin typeface="Calibri" pitchFamily="34" charset="0"/>
                <a:ea typeface="+mn-ea"/>
                <a:cs typeface="+mn-cs"/>
              </a:rPr>
              <a:t>estraint, inappropriate limits on your freedom.</a:t>
            </a:r>
          </a:p>
          <a:p>
            <a:r>
              <a:rPr lang="en-GB" sz="1100" baseline="0" dirty="0"/>
              <a:t>Regulation 17 - Good governance – service </a:t>
            </a:r>
            <a:r>
              <a:rPr lang="en-GB" sz="1100" b="0" i="0" kern="1200" dirty="0">
                <a:solidFill>
                  <a:schemeClr val="tx1"/>
                </a:solidFill>
                <a:effectLst/>
                <a:latin typeface="Calibri" pitchFamily="34" charset="0"/>
                <a:ea typeface="+mn-ea"/>
                <a:cs typeface="+mn-cs"/>
              </a:rPr>
              <a:t>providers must have effective governance and systems to check on the quality and safety of care, which help the service improve and reduce any risks to individuals health, safety and welfare.</a:t>
            </a:r>
            <a:endParaRPr lang="en-GB" sz="1100" baseline="0" dirty="0"/>
          </a:p>
          <a:p>
            <a:r>
              <a:rPr lang="en-GB" sz="1100" baseline="0" dirty="0"/>
              <a:t>Regulation 20 - Duty of candour – </a:t>
            </a:r>
            <a:r>
              <a:rPr lang="en-GB" sz="1100" b="0" i="0" kern="1200" dirty="0">
                <a:solidFill>
                  <a:schemeClr val="tx1"/>
                </a:solidFill>
                <a:effectLst/>
                <a:latin typeface="Calibri" pitchFamily="34" charset="0"/>
                <a:ea typeface="+mn-ea"/>
                <a:cs typeface="+mn-cs"/>
              </a:rPr>
              <a:t>the service provider must be open and transparent with individuals about their care and treatment and should something go wrong they must tell the individual what has happened, provide support and apologise.</a:t>
            </a:r>
          </a:p>
          <a:p>
            <a:endParaRPr lang="en-GB" sz="1100" baseline="0" dirty="0"/>
          </a:p>
          <a:p>
            <a:endParaRPr lang="en-GB" sz="1100" baseline="0"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5</a:t>
            </a:fld>
            <a:endParaRPr lang="en-GB" dirty="0"/>
          </a:p>
        </p:txBody>
      </p:sp>
    </p:spTree>
    <p:extLst>
      <p:ext uri="{BB962C8B-B14F-4D97-AF65-F5344CB8AC3E}">
        <p14:creationId xmlns:p14="http://schemas.microsoft.com/office/powerpoint/2010/main" val="2579009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This is the latest Domiciliary Medication Administration Record (domMAR).  You will see that a</a:t>
            </a:r>
            <a:r>
              <a:rPr lang="en-GB" baseline="0" dirty="0"/>
              <a:t> box has been added to the top right hand side of the domMAR where you can record service user allergies/sensitivities.  The Pharmacy will not have this information unless you make them aware of this so as a service provider you may need to add it to the DomMAR yourself.</a:t>
            </a:r>
          </a:p>
          <a:p>
            <a:endParaRPr lang="en-GB" baseline="0" dirty="0"/>
          </a:p>
          <a:p>
            <a:r>
              <a:rPr lang="en-GB" baseline="0" dirty="0"/>
              <a:t>TWO additional codes have been added to the domMAR:</a:t>
            </a:r>
          </a:p>
          <a:p>
            <a:r>
              <a:rPr lang="en-GB" baseline="0" dirty="0"/>
              <a:t>F for when family administer medication for the individual, although we can only </a:t>
            </a:r>
            <a:r>
              <a:rPr lang="en-GB" b="1" baseline="0" dirty="0"/>
              <a:t>request</a:t>
            </a:r>
            <a:r>
              <a:rPr lang="en-GB" baseline="0" dirty="0"/>
              <a:t> that they complete this.</a:t>
            </a:r>
          </a:p>
          <a:p>
            <a:r>
              <a:rPr lang="en-GB" baseline="0" dirty="0"/>
              <a:t>S for service users who are self-administering medications/creams  </a:t>
            </a:r>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52</a:t>
            </a:fld>
            <a:endParaRPr lang="en-GB" dirty="0"/>
          </a:p>
        </p:txBody>
      </p:sp>
    </p:spTree>
    <p:extLst>
      <p:ext uri="{BB962C8B-B14F-4D97-AF65-F5344CB8AC3E}">
        <p14:creationId xmlns:p14="http://schemas.microsoft.com/office/powerpoint/2010/main" val="3875016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Another change is that the date for ordering</a:t>
            </a:r>
            <a:r>
              <a:rPr lang="en-GB" baseline="0" dirty="0"/>
              <a:t> medication has been brought forward to allow the Pharmacy more time to dispense medication.</a:t>
            </a:r>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53</a:t>
            </a:fld>
            <a:endParaRPr lang="en-GB" dirty="0"/>
          </a:p>
        </p:txBody>
      </p:sp>
    </p:spTree>
    <p:extLst>
      <p:ext uri="{BB962C8B-B14F-4D97-AF65-F5344CB8AC3E}">
        <p14:creationId xmlns:p14="http://schemas.microsoft.com/office/powerpoint/2010/main" val="1590810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17575" y="744538"/>
            <a:ext cx="4962525" cy="3722687"/>
          </a:xfrm>
          <a:ln/>
        </p:spPr>
      </p:sp>
      <p:sp>
        <p:nvSpPr>
          <p:cNvPr id="81923"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next two slides inform the Care Workers on the role of the Pharmacy/Dispensary</a:t>
            </a:r>
            <a:endParaRPr lang="en-US" b="1" dirty="0"/>
          </a:p>
          <a:p>
            <a:endParaRPr lang="en-GB" dirty="0"/>
          </a:p>
          <a:p>
            <a:r>
              <a:rPr lang="en-GB" dirty="0"/>
              <a:t>It is important here to emphasis that community pharmacies cannot give out spare labels for a third party to attach at a later time to a domMAR</a:t>
            </a:r>
          </a:p>
          <a:p>
            <a:endParaRPr lang="en-GB" dirty="0"/>
          </a:p>
        </p:txBody>
      </p:sp>
    </p:spTree>
    <p:extLst>
      <p:ext uri="{BB962C8B-B14F-4D97-AF65-F5344CB8AC3E}">
        <p14:creationId xmlns:p14="http://schemas.microsoft.com/office/powerpoint/2010/main" val="2981675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917575" y="744538"/>
            <a:ext cx="4962525" cy="3722687"/>
          </a:xfrm>
          <a:ln/>
        </p:spPr>
      </p:sp>
      <p:sp>
        <p:nvSpPr>
          <p:cNvPr id="52227" name="Notes Placeholder 2"/>
          <p:cNvSpPr>
            <a:spLocks noGrp="1"/>
          </p:cNvSpPr>
          <p:nvPr>
            <p:ph type="body" idx="1"/>
          </p:nvPr>
        </p:nvSpPr>
        <p:spPr>
          <a:noFill/>
          <a:ln/>
        </p:spPr>
        <p:txBody>
          <a:bodyPr/>
          <a:lstStyle/>
          <a:p>
            <a:r>
              <a:rPr lang="en-GB" sz="1000" dirty="0">
                <a:solidFill>
                  <a:schemeClr val="tx1">
                    <a:lumMod val="60000"/>
                    <a:lumOff val="40000"/>
                  </a:schemeClr>
                </a:solidFill>
              </a:rPr>
              <a:t>Emphasis that once a domMAR is fully completed it should be returned to the </a:t>
            </a:r>
            <a:r>
              <a:rPr lang="en-GB" sz="1000" u="sng" dirty="0">
                <a:solidFill>
                  <a:schemeClr val="tx1">
                    <a:lumMod val="60000"/>
                    <a:lumOff val="40000"/>
                  </a:schemeClr>
                </a:solidFill>
              </a:rPr>
              <a:t>Care Providers office for safe storage</a:t>
            </a:r>
            <a:r>
              <a:rPr lang="en-GB" sz="1000" dirty="0">
                <a:solidFill>
                  <a:schemeClr val="tx1">
                    <a:lumMod val="60000"/>
                    <a:lumOff val="40000"/>
                  </a:schemeClr>
                </a:solidFill>
              </a:rPr>
              <a:t>. </a:t>
            </a:r>
            <a:r>
              <a:rPr lang="en-GB" sz="1000" i="1" dirty="0">
                <a:solidFill>
                  <a:schemeClr val="tx1">
                    <a:lumMod val="60000"/>
                    <a:lumOff val="40000"/>
                  </a:schemeClr>
                </a:solidFill>
              </a:rPr>
              <a:t>(This forms part of the Medication Quiz)</a:t>
            </a:r>
          </a:p>
          <a:p>
            <a:endParaRPr lang="en-GB" sz="1000" dirty="0">
              <a:solidFill>
                <a:schemeClr val="tx1">
                  <a:lumMod val="60000"/>
                  <a:lumOff val="40000"/>
                </a:schemeClr>
              </a:solidFill>
            </a:endParaRPr>
          </a:p>
          <a:p>
            <a:r>
              <a:rPr lang="en-GB" sz="1000" dirty="0">
                <a:solidFill>
                  <a:schemeClr val="tx1">
                    <a:lumMod val="60000"/>
                    <a:lumOff val="40000"/>
                  </a:schemeClr>
                </a:solidFill>
              </a:rPr>
              <a:t>Filling in the domMAR</a:t>
            </a:r>
          </a:p>
          <a:p>
            <a:endParaRPr lang="en-GB" sz="1000" dirty="0">
              <a:solidFill>
                <a:schemeClr val="tx1">
                  <a:lumMod val="60000"/>
                  <a:lumOff val="40000"/>
                </a:schemeClr>
              </a:solidFill>
            </a:endParaRPr>
          </a:p>
          <a:p>
            <a:r>
              <a:rPr lang="en-GB" sz="1000" dirty="0">
                <a:solidFill>
                  <a:schemeClr val="tx1">
                    <a:lumMod val="60000"/>
                    <a:lumOff val="40000"/>
                  </a:schemeClr>
                </a:solidFill>
              </a:rPr>
              <a:t>Split into groups and use the domMARs to show how the administration of medication is documented</a:t>
            </a:r>
          </a:p>
          <a:p>
            <a:endParaRPr lang="en-GB" sz="1000" dirty="0">
              <a:solidFill>
                <a:schemeClr val="tx1">
                  <a:lumMod val="60000"/>
                  <a:lumOff val="40000"/>
                </a:schemeClr>
              </a:solidFill>
            </a:endParaRPr>
          </a:p>
          <a:p>
            <a:r>
              <a:rPr lang="en-GB" sz="1000" dirty="0">
                <a:solidFill>
                  <a:schemeClr val="tx1">
                    <a:lumMod val="60000"/>
                    <a:lumOff val="40000"/>
                  </a:schemeClr>
                </a:solidFill>
              </a:rPr>
              <a:t>Give the groups some scenarios including refusal, missed dose, etc.  </a:t>
            </a:r>
          </a:p>
          <a:p>
            <a:r>
              <a:rPr lang="en-GB" sz="1000" dirty="0">
                <a:solidFill>
                  <a:schemeClr val="tx1">
                    <a:lumMod val="60000"/>
                    <a:lumOff val="40000"/>
                  </a:schemeClr>
                </a:solidFill>
              </a:rPr>
              <a:t>There is approximately 15minutes for this exercise</a:t>
            </a:r>
            <a:endParaRPr lang="en-US" sz="1000" dirty="0">
              <a:solidFill>
                <a:schemeClr val="tx1">
                  <a:lumMod val="60000"/>
                  <a:lumOff val="40000"/>
                </a:schemeClr>
              </a:solidFill>
            </a:endParaRPr>
          </a:p>
        </p:txBody>
      </p:sp>
      <p:sp>
        <p:nvSpPr>
          <p:cNvPr id="52228" name="Slide Number Placeholder 3"/>
          <p:cNvSpPr>
            <a:spLocks noGrp="1"/>
          </p:cNvSpPr>
          <p:nvPr>
            <p:ph type="sldNum" sz="quarter" idx="5"/>
          </p:nvPr>
        </p:nvSpPr>
        <p:spPr>
          <a:noFill/>
        </p:spPr>
        <p:txBody>
          <a:bodyPr/>
          <a:lstStyle/>
          <a:p>
            <a:fld id="{55FBD659-A048-4024-9D6C-0DF8AD1DF635}" type="slidenum">
              <a:rPr lang="en-GB" smtClean="0"/>
              <a:pPr/>
              <a:t>55</a:t>
            </a:fld>
            <a:endParaRPr lang="en-GB" dirty="0"/>
          </a:p>
        </p:txBody>
      </p:sp>
    </p:spTree>
    <p:extLst>
      <p:ext uri="{BB962C8B-B14F-4D97-AF65-F5344CB8AC3E}">
        <p14:creationId xmlns:p14="http://schemas.microsoft.com/office/powerpoint/2010/main" val="2079585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the care workers that if a service user has a prescription mid month then the domMAR will need to be returned to the Pharmacy/Dispensing Practice for updating.</a:t>
            </a:r>
          </a:p>
          <a:p>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56</a:t>
            </a:fld>
            <a:endParaRPr lang="en-GB" dirty="0"/>
          </a:p>
        </p:txBody>
      </p:sp>
    </p:spTree>
    <p:extLst>
      <p:ext uri="{BB962C8B-B14F-4D97-AF65-F5344CB8AC3E}">
        <p14:creationId xmlns:p14="http://schemas.microsoft.com/office/powerpoint/2010/main" val="8902995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if it is necessary for care workers to do this you would be directed to do so by the duty officer. </a:t>
            </a:r>
          </a:p>
        </p:txBody>
      </p:sp>
      <p:sp>
        <p:nvSpPr>
          <p:cNvPr id="4" name="Slide Number Placeholder 3"/>
          <p:cNvSpPr>
            <a:spLocks noGrp="1"/>
          </p:cNvSpPr>
          <p:nvPr>
            <p:ph type="sldNum" sz="quarter" idx="10"/>
          </p:nvPr>
        </p:nvSpPr>
        <p:spPr/>
        <p:txBody>
          <a:bodyPr/>
          <a:lstStyle/>
          <a:p>
            <a:fld id="{11E8A896-B728-4C02-A7C0-F83A607C4DA8}" type="slidenum">
              <a:rPr lang="en-GB" smtClean="0"/>
              <a:pPr/>
              <a:t>57</a:t>
            </a:fld>
            <a:endParaRPr lang="en-GB" dirty="0"/>
          </a:p>
        </p:txBody>
      </p:sp>
    </p:spTree>
    <p:extLst>
      <p:ext uri="{BB962C8B-B14F-4D97-AF65-F5344CB8AC3E}">
        <p14:creationId xmlns:p14="http://schemas.microsoft.com/office/powerpoint/2010/main" val="3443005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Appendix 3 of</a:t>
            </a:r>
            <a:r>
              <a:rPr lang="en-GB" baseline="0" dirty="0"/>
              <a:t> the policy </a:t>
            </a:r>
          </a:p>
          <a:p>
            <a:endParaRPr lang="en-GB" baseline="0" dirty="0"/>
          </a:p>
          <a:p>
            <a:r>
              <a:rPr lang="en-GB" baseline="0" dirty="0"/>
              <a:t>Some organisation allow their carers to send photograph of entry to be signed off in the office </a:t>
            </a:r>
          </a:p>
          <a:p>
            <a:endParaRPr lang="en-GB" baseline="0" dirty="0"/>
          </a:p>
          <a:p>
            <a:r>
              <a:rPr lang="en-GB" baseline="0" dirty="0"/>
              <a:t>Complete a </a:t>
            </a:r>
            <a:r>
              <a:rPr lang="en-GB" baseline="0" dirty="0" err="1"/>
              <a:t>domMAR</a:t>
            </a:r>
            <a:r>
              <a:rPr lang="en-GB" baseline="0" dirty="0"/>
              <a:t> handwriting exercise 10 minutes . You can use any MAR chart to do this . Each carer to pass their completed handwritten MAR chart to the person next door . Is it legible? Ensure all warnings are copied as this is often an error.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58</a:t>
            </a:fld>
            <a:endParaRPr lang="en-GB" dirty="0"/>
          </a:p>
        </p:txBody>
      </p:sp>
    </p:spTree>
    <p:extLst>
      <p:ext uri="{BB962C8B-B14F-4D97-AF65-F5344CB8AC3E}">
        <p14:creationId xmlns:p14="http://schemas.microsoft.com/office/powerpoint/2010/main" val="646390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E8A896-B728-4C02-A7C0-F83A607C4DA8}" type="slidenum">
              <a:rPr lang="en-GB" smtClean="0"/>
              <a:pPr/>
              <a:t>60</a:t>
            </a:fld>
            <a:endParaRPr lang="en-GB" dirty="0"/>
          </a:p>
        </p:txBody>
      </p:sp>
    </p:spTree>
    <p:extLst>
      <p:ext uri="{BB962C8B-B14F-4D97-AF65-F5344CB8AC3E}">
        <p14:creationId xmlns:p14="http://schemas.microsoft.com/office/powerpoint/2010/main" val="438103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E8A896-B728-4C02-A7C0-F83A607C4DA8}" type="slidenum">
              <a:rPr lang="en-GB" smtClean="0"/>
              <a:pPr/>
              <a:t>61</a:t>
            </a:fld>
            <a:endParaRPr lang="en-GB" dirty="0"/>
          </a:p>
        </p:txBody>
      </p:sp>
    </p:spTree>
    <p:extLst>
      <p:ext uri="{BB962C8B-B14F-4D97-AF65-F5344CB8AC3E}">
        <p14:creationId xmlns:p14="http://schemas.microsoft.com/office/powerpoint/2010/main" val="2066946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Don’t let carers get too hung up about this slide.</a:t>
            </a:r>
            <a:r>
              <a:rPr lang="en-GB" baseline="0" dirty="0"/>
              <a:t> </a:t>
            </a:r>
          </a:p>
          <a:p>
            <a:r>
              <a:rPr lang="en-GB" baseline="0" dirty="0"/>
              <a:t>It is rarely used as far as we know but is an important part of the service if required. </a:t>
            </a:r>
          </a:p>
          <a:p>
            <a:r>
              <a:rPr lang="en-GB" baseline="0" dirty="0"/>
              <a:t>If support is requested </a:t>
            </a:r>
            <a:r>
              <a:rPr lang="en-GB" baseline="0" dirty="0" err="1"/>
              <a:t>eg</a:t>
            </a:r>
            <a:r>
              <a:rPr lang="en-GB" baseline="0" dirty="0"/>
              <a:t> it may be a service user has always taken a cod liver oil tablet and wants to continue. Once risk assessed with prescribed medication then carer will need to handwrite onto the </a:t>
            </a:r>
            <a:r>
              <a:rPr lang="en-GB" baseline="0" dirty="0" err="1"/>
              <a:t>domMAR</a:t>
            </a:r>
            <a:r>
              <a:rPr lang="en-GB" baseline="0" dirty="0"/>
              <a:t> . </a:t>
            </a:r>
          </a:p>
          <a:p>
            <a:r>
              <a:rPr lang="en-GB" baseline="0" dirty="0"/>
              <a:t>Important to administer only from original ,in date ,container as this will have dose </a:t>
            </a:r>
            <a:r>
              <a:rPr lang="en-GB" baseline="0" dirty="0" err="1"/>
              <a:t>etc</a:t>
            </a:r>
            <a:r>
              <a:rPr lang="en-GB" baseline="0" dirty="0"/>
              <a:t> .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62</a:t>
            </a:fld>
            <a:endParaRPr lang="en-GB" dirty="0"/>
          </a:p>
        </p:txBody>
      </p:sp>
    </p:spTree>
    <p:extLst>
      <p:ext uri="{BB962C8B-B14F-4D97-AF65-F5344CB8AC3E}">
        <p14:creationId xmlns:p14="http://schemas.microsoft.com/office/powerpoint/2010/main" val="162255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eaLnBrk="1" hangingPunct="1"/>
            <a:r>
              <a:rPr lang="en-GB" b="1" u="sng" dirty="0"/>
              <a:t> Roles and responsibilities</a:t>
            </a:r>
          </a:p>
          <a:p>
            <a:pPr eaLnBrk="1" hangingPunct="1"/>
            <a:endParaRPr lang="en-GB" b="1" u="sng" dirty="0"/>
          </a:p>
          <a:p>
            <a:pPr eaLnBrk="1" hangingPunct="1"/>
            <a:r>
              <a:rPr lang="en-GB" dirty="0"/>
              <a:t>In groups,</a:t>
            </a:r>
            <a:r>
              <a:rPr lang="en-GB" baseline="0" dirty="0"/>
              <a:t> identify 3 or 4 roles &amp; responsibilities for the following:</a:t>
            </a:r>
          </a:p>
          <a:p>
            <a:pPr eaLnBrk="1" hangingPunct="1"/>
            <a:endParaRPr lang="en-GB" baseline="0" dirty="0"/>
          </a:p>
          <a:p>
            <a:pPr marL="628650" lvl="1" indent="-171450" eaLnBrk="1" hangingPunct="1">
              <a:buFont typeface="Arial" panose="020B0604020202020204" pitchFamily="34" charset="0"/>
              <a:buChar char="•"/>
            </a:pPr>
            <a:r>
              <a:rPr lang="en-GB" baseline="0" dirty="0"/>
              <a:t>The Service user</a:t>
            </a:r>
          </a:p>
          <a:p>
            <a:pPr marL="628650" lvl="1" indent="-171450">
              <a:buFont typeface="Arial" panose="020B0604020202020204" pitchFamily="34" charset="0"/>
              <a:buChar char="•"/>
            </a:pPr>
            <a:r>
              <a:rPr lang="en-GB" sz="1200" dirty="0"/>
              <a:t>Community Wellbeing Teams (formerly Care Management)</a:t>
            </a:r>
          </a:p>
          <a:p>
            <a:pPr marL="628650" lvl="1" indent="-171450">
              <a:buFont typeface="Arial" panose="020B0604020202020204" pitchFamily="34" charset="0"/>
              <a:buChar char="•"/>
            </a:pPr>
            <a:r>
              <a:rPr lang="en-GB" sz="1200" dirty="0"/>
              <a:t>Care Agencies</a:t>
            </a:r>
          </a:p>
          <a:p>
            <a:pPr marL="628650" lvl="1" indent="-171450">
              <a:buFont typeface="Arial" panose="020B0604020202020204" pitchFamily="34" charset="0"/>
              <a:buChar char="•"/>
            </a:pPr>
            <a:r>
              <a:rPr lang="en-GB" sz="1200" dirty="0"/>
              <a:t>Care Workers</a:t>
            </a:r>
          </a:p>
          <a:p>
            <a:pPr marL="628650" lvl="1" indent="-171450">
              <a:buFont typeface="Arial" panose="020B0604020202020204" pitchFamily="34" charset="0"/>
              <a:buChar char="•"/>
            </a:pPr>
            <a:r>
              <a:rPr lang="en-GB" sz="1200" dirty="0"/>
              <a:t>GP</a:t>
            </a:r>
          </a:p>
          <a:p>
            <a:pPr marL="628650" lvl="1" indent="-171450">
              <a:buFont typeface="Arial" panose="020B0604020202020204" pitchFamily="34" charset="0"/>
              <a:buChar char="•"/>
            </a:pPr>
            <a:r>
              <a:rPr lang="en-GB" sz="1200" dirty="0"/>
              <a:t>Dispensers (Community Pharmacies/Dispensing GPs &amp; some hospitals)</a:t>
            </a:r>
          </a:p>
          <a:p>
            <a:pPr marL="628650" lvl="1" indent="-171450">
              <a:buFont typeface="Arial" panose="020B0604020202020204" pitchFamily="34" charset="0"/>
              <a:buChar char="•"/>
            </a:pPr>
            <a:r>
              <a:rPr lang="en-GB" sz="1200" dirty="0"/>
              <a:t>Nursing Personnel</a:t>
            </a:r>
            <a:endParaRPr lang="en-GB" sz="1200" baseline="0" dirty="0"/>
          </a:p>
          <a:p>
            <a:pPr marL="171450" indent="-171450" eaLnBrk="1" hangingPunct="1">
              <a:buFont typeface="Arial" panose="020B0604020202020204" pitchFamily="34" charset="0"/>
              <a:buChar char="•"/>
            </a:pPr>
            <a:endParaRPr lang="en-GB" baseline="0" dirty="0"/>
          </a:p>
          <a:p>
            <a:pPr eaLnBrk="1" hangingPunct="1"/>
            <a:r>
              <a:rPr lang="en-GB" baseline="0" dirty="0"/>
              <a:t>Each group to record their answers </a:t>
            </a:r>
          </a:p>
          <a:p>
            <a:pPr eaLnBrk="1" hangingPunct="1"/>
            <a:endParaRPr lang="en-GB" baseline="0" dirty="0"/>
          </a:p>
          <a:p>
            <a:pPr eaLnBrk="1" hangingPunct="1"/>
            <a:r>
              <a:rPr lang="en-GB" baseline="0" dirty="0"/>
              <a:t>Trainer to ask for feedback from each group and capture the feedback on flip-chart – put slide(s) up for each area as we do this and highlight any areas not mentioned.  </a:t>
            </a:r>
          </a:p>
          <a:p>
            <a:pPr eaLnBrk="1" hangingPunct="1"/>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6</a:t>
            </a:fld>
            <a:endParaRPr lang="en-GB" dirty="0"/>
          </a:p>
        </p:txBody>
      </p:sp>
    </p:spTree>
    <p:extLst>
      <p:ext uri="{BB962C8B-B14F-4D97-AF65-F5344CB8AC3E}">
        <p14:creationId xmlns:p14="http://schemas.microsoft.com/office/powerpoint/2010/main" val="3567989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a:t>26/6/15: Have been advised by medicines management</a:t>
            </a:r>
            <a:r>
              <a:rPr lang="en-GB" baseline="0" dirty="0"/>
              <a:t> team to highlight to staff if you note  that e.g. Only 10 paracetamols have been used in a month and the repeat prescription is for 100 each month.  When the carer returns the unused tablets to the pharmacy they need to highlight this with the pharmacist.  Medicines Management will also be in contact with the GP for them to reduce the quantity on the prescription.   Also creams, which if these are not being used and the size of the container and amount being returned.  </a:t>
            </a:r>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63</a:t>
            </a:fld>
            <a:endParaRPr lang="en-GB" dirty="0"/>
          </a:p>
        </p:txBody>
      </p:sp>
    </p:spTree>
    <p:extLst>
      <p:ext uri="{BB962C8B-B14F-4D97-AF65-F5344CB8AC3E}">
        <p14:creationId xmlns:p14="http://schemas.microsoft.com/office/powerpoint/2010/main" val="17174318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17575" y="744538"/>
            <a:ext cx="4962525" cy="3722687"/>
          </a:xfrm>
          <a:ln/>
        </p:spPr>
      </p:sp>
      <p:sp>
        <p:nvSpPr>
          <p:cNvPr id="54275" name="Notes Placeholder 2"/>
          <p:cNvSpPr>
            <a:spLocks noGrp="1"/>
          </p:cNvSpPr>
          <p:nvPr>
            <p:ph type="body" idx="1"/>
          </p:nvPr>
        </p:nvSpPr>
        <p:spPr>
          <a:noFill/>
          <a:ln/>
        </p:spPr>
        <p:txBody>
          <a:bodyPr/>
          <a:lstStyle/>
          <a:p>
            <a:pPr lvl="1"/>
            <a:r>
              <a:rPr lang="en-GB" dirty="0"/>
              <a:t>Run through this slide with Care Workers.</a:t>
            </a:r>
          </a:p>
          <a:p>
            <a:pPr lvl="1"/>
            <a:endParaRPr lang="en-GB" dirty="0"/>
          </a:p>
          <a:p>
            <a:pPr lvl="1"/>
            <a:r>
              <a:rPr lang="en-GB" b="1" dirty="0"/>
              <a:t>Read from the Joint ERYC and NHS ERY Policy – Administering Medication Safely in the Domiciliary</a:t>
            </a:r>
            <a:r>
              <a:rPr lang="en-GB" b="1" baseline="0" dirty="0"/>
              <a:t> </a:t>
            </a:r>
            <a:r>
              <a:rPr lang="en-GB" b="1" dirty="0"/>
              <a:t>Care Sector</a:t>
            </a:r>
          </a:p>
          <a:p>
            <a:pPr lvl="1"/>
            <a:endParaRPr lang="en-GB" b="1" dirty="0"/>
          </a:p>
          <a:p>
            <a:pPr lvl="1"/>
            <a:r>
              <a:rPr lang="en-GB" b="1" dirty="0"/>
              <a:t>4.3</a:t>
            </a:r>
            <a:r>
              <a:rPr lang="en-GB" b="1" baseline="0" dirty="0"/>
              <a:t> Disposal</a:t>
            </a:r>
            <a:endParaRPr lang="en-GB" b="1" dirty="0"/>
          </a:p>
          <a:p>
            <a:pPr lvl="1"/>
            <a:r>
              <a:rPr lang="en-GB" b="1" u="sng" dirty="0"/>
              <a:t> Dropped Tablet</a:t>
            </a:r>
            <a:r>
              <a:rPr lang="en-GB" dirty="0"/>
              <a:t> </a:t>
            </a:r>
          </a:p>
          <a:p>
            <a:pPr lvl="1"/>
            <a:endParaRPr lang="en-GB" dirty="0"/>
          </a:p>
          <a:p>
            <a:pPr lvl="1"/>
            <a:r>
              <a:rPr lang="en-GB" dirty="0"/>
              <a:t>Discuss the example of dropping a tablet on the floor prior to administering it to the Service user. What would be the process?</a:t>
            </a:r>
          </a:p>
          <a:p>
            <a:pPr lvl="1"/>
            <a:endParaRPr lang="en-GB" dirty="0"/>
          </a:p>
          <a:p>
            <a:pPr lvl="1"/>
            <a:r>
              <a:rPr lang="en-GB" dirty="0"/>
              <a:t>The steps we want them to come up with are:</a:t>
            </a:r>
          </a:p>
          <a:p>
            <a:pPr lvl="1">
              <a:buFontTx/>
              <a:buChar char="•"/>
            </a:pPr>
            <a:r>
              <a:rPr lang="en-GB" dirty="0"/>
              <a:t>Place in a disposable bag/envelope</a:t>
            </a:r>
            <a:r>
              <a:rPr lang="en-GB" baseline="0" dirty="0"/>
              <a:t> to </a:t>
            </a:r>
            <a:r>
              <a:rPr lang="en-GB" dirty="0"/>
              <a:t> take</a:t>
            </a:r>
            <a:r>
              <a:rPr lang="en-GB" baseline="0" dirty="0"/>
              <a:t> back to the Pharmacy at the end of the month</a:t>
            </a:r>
            <a:endParaRPr lang="en-GB" dirty="0"/>
          </a:p>
          <a:p>
            <a:pPr lvl="1">
              <a:buFontTx/>
              <a:buChar char="•"/>
            </a:pPr>
            <a:r>
              <a:rPr lang="en-GB" dirty="0"/>
              <a:t>Note in the Support plan and domMAR what has happened</a:t>
            </a:r>
          </a:p>
          <a:p>
            <a:pPr lvl="1">
              <a:buFontTx/>
              <a:buChar char="•"/>
            </a:pPr>
            <a:r>
              <a:rPr lang="en-GB" dirty="0"/>
              <a:t>Administer a clean tablet in accordance with the domMAR</a:t>
            </a:r>
          </a:p>
          <a:p>
            <a:pPr lvl="1">
              <a:buFontTx/>
              <a:buChar char="•"/>
            </a:pPr>
            <a:r>
              <a:rPr lang="en-GB" dirty="0"/>
              <a:t>Alert Line Manager as this may mean that there is a shortage of medication to complete the 28 day period</a:t>
            </a:r>
          </a:p>
          <a:p>
            <a:pPr lvl="1"/>
            <a:endParaRPr lang="en-GB" dirty="0"/>
          </a:p>
          <a:p>
            <a:pPr lvl="1"/>
            <a:r>
              <a:rPr lang="en-GB" dirty="0"/>
              <a:t>The policy</a:t>
            </a:r>
            <a:r>
              <a:rPr lang="en-GB" baseline="0" dirty="0"/>
              <a:t> does not allow flushing down the toilet</a:t>
            </a:r>
            <a:endParaRPr lang="en-GB" dirty="0"/>
          </a:p>
          <a:p>
            <a:pPr lvl="1"/>
            <a:endParaRPr lang="en-GB" i="1" dirty="0"/>
          </a:p>
          <a:p>
            <a:pPr lvl="1"/>
            <a:r>
              <a:rPr lang="en-GB" dirty="0"/>
              <a:t>.</a:t>
            </a:r>
          </a:p>
        </p:txBody>
      </p:sp>
      <p:sp>
        <p:nvSpPr>
          <p:cNvPr id="54276" name="Slide Number Placeholder 3"/>
          <p:cNvSpPr>
            <a:spLocks noGrp="1"/>
          </p:cNvSpPr>
          <p:nvPr>
            <p:ph type="sldNum" sz="quarter" idx="5"/>
          </p:nvPr>
        </p:nvSpPr>
        <p:spPr>
          <a:noFill/>
        </p:spPr>
        <p:txBody>
          <a:bodyPr/>
          <a:lstStyle/>
          <a:p>
            <a:fld id="{7281B5A8-27B8-4835-AC79-7DD23A62D99D}" type="slidenum">
              <a:rPr lang="en-GB" smtClean="0"/>
              <a:pPr/>
              <a:t>64</a:t>
            </a:fld>
            <a:endParaRPr lang="en-GB" dirty="0"/>
          </a:p>
        </p:txBody>
      </p:sp>
    </p:spTree>
    <p:extLst>
      <p:ext uri="{BB962C8B-B14F-4D97-AF65-F5344CB8AC3E}">
        <p14:creationId xmlns:p14="http://schemas.microsoft.com/office/powerpoint/2010/main" val="2982110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Use good technique to reduce</a:t>
            </a:r>
            <a:r>
              <a:rPr lang="en-GB" baseline="0" dirty="0"/>
              <a:t> dropping on floor </a:t>
            </a:r>
          </a:p>
          <a:p>
            <a:endParaRPr lang="en-GB" baseline="0"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65</a:t>
            </a:fld>
            <a:endParaRPr lang="en-GB" dirty="0"/>
          </a:p>
        </p:txBody>
      </p:sp>
    </p:spTree>
    <p:extLst>
      <p:ext uri="{BB962C8B-B14F-4D97-AF65-F5344CB8AC3E}">
        <p14:creationId xmlns:p14="http://schemas.microsoft.com/office/powerpoint/2010/main" val="1077232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Community Pharmacy contract is held with NHSE</a:t>
            </a:r>
            <a:r>
              <a:rPr lang="en-GB" baseline="0" dirty="0"/>
              <a:t> and it is NHSE that is responsible for the collection of waste medication from the CP </a:t>
            </a:r>
          </a:p>
          <a:p>
            <a:r>
              <a:rPr lang="en-GB" baseline="0" dirty="0"/>
              <a:t>If a CP is not accepting waste medication another may be, so if there is any risk to the SU or their family it may be necessary to phone round to find another CP who can accept the returns before venturing out with them. </a:t>
            </a:r>
          </a:p>
          <a:p>
            <a:r>
              <a:rPr lang="en-GB" dirty="0"/>
              <a:t>Every Community Pharmacy should</a:t>
            </a:r>
            <a:r>
              <a:rPr lang="en-GB" baseline="0" dirty="0"/>
              <a:t> accept returns from </a:t>
            </a:r>
            <a:r>
              <a:rPr lang="en-GB" u="sng" baseline="0" dirty="0"/>
              <a:t>any</a:t>
            </a:r>
            <a:r>
              <a:rPr lang="en-GB" baseline="0" dirty="0"/>
              <a:t> Community Pharmacy – this is part of the Community Pharmacy contract with NHSE. </a:t>
            </a:r>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66</a:t>
            </a:fld>
            <a:endParaRPr lang="en-GB" dirty="0"/>
          </a:p>
        </p:txBody>
      </p:sp>
    </p:spTree>
    <p:extLst>
      <p:ext uri="{BB962C8B-B14F-4D97-AF65-F5344CB8AC3E}">
        <p14:creationId xmlns:p14="http://schemas.microsoft.com/office/powerpoint/2010/main" val="34828722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Please note if the service user wishes their labels to be removed</a:t>
            </a:r>
            <a:r>
              <a:rPr lang="en-GB" baseline="0" dirty="0"/>
              <a:t> from the medication then this should be done before going to the Pharmacy.</a:t>
            </a:r>
          </a:p>
          <a:p>
            <a:endParaRPr lang="en-GB" baseline="0" dirty="0"/>
          </a:p>
          <a:p>
            <a:r>
              <a:rPr lang="en-GB" baseline="0" dirty="0"/>
              <a:t>If it is known that returned medication contains  Controlled Drugs  then please separate if possible  from other medication so that they are easily identifiable for the Pharmacy.</a:t>
            </a:r>
            <a:endParaRPr lang="en-GB" dirty="0"/>
          </a:p>
        </p:txBody>
      </p:sp>
      <p:sp>
        <p:nvSpPr>
          <p:cNvPr id="4" name="Slide Number Placeholder 3"/>
          <p:cNvSpPr>
            <a:spLocks noGrp="1"/>
          </p:cNvSpPr>
          <p:nvPr>
            <p:ph type="sldNum" sz="quarter" idx="10"/>
          </p:nvPr>
        </p:nvSpPr>
        <p:spPr/>
        <p:txBody>
          <a:bodyPr/>
          <a:lstStyle/>
          <a:p>
            <a:fld id="{11E8A896-B728-4C02-A7C0-F83A607C4DA8}" type="slidenum">
              <a:rPr lang="en-GB" smtClean="0"/>
              <a:pPr/>
              <a:t>67</a:t>
            </a:fld>
            <a:endParaRPr lang="en-GB" dirty="0"/>
          </a:p>
        </p:txBody>
      </p:sp>
    </p:spTree>
    <p:extLst>
      <p:ext uri="{BB962C8B-B14F-4D97-AF65-F5344CB8AC3E}">
        <p14:creationId xmlns:p14="http://schemas.microsoft.com/office/powerpoint/2010/main" val="18525726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A</a:t>
            </a:r>
            <a:r>
              <a:rPr lang="en-GB" baseline="0" dirty="0"/>
              <a:t> copy of the Controlled Drugs Schedules has been added just to make carers aware of some of the key controlled drugs.  Although, once they are in a service user’s own home they should be treated the same as any other medication.</a:t>
            </a:r>
          </a:p>
          <a:p>
            <a:endParaRPr lang="en-GB" baseline="0" dirty="0"/>
          </a:p>
          <a:p>
            <a:r>
              <a:rPr lang="en-GB" sz="1800" baseline="0" dirty="0">
                <a:solidFill>
                  <a:srgbClr val="FF0000"/>
                </a:solidFill>
              </a:rPr>
              <a:t>This is for information and carers are not required to know these </a:t>
            </a:r>
            <a:endParaRPr lang="en-GB" sz="1800" dirty="0">
              <a:solidFill>
                <a:srgbClr val="FF0000"/>
              </a:solidFill>
            </a:endParaRPr>
          </a:p>
        </p:txBody>
      </p:sp>
      <p:sp>
        <p:nvSpPr>
          <p:cNvPr id="4" name="Slide Number Placeholder 3"/>
          <p:cNvSpPr>
            <a:spLocks noGrp="1"/>
          </p:cNvSpPr>
          <p:nvPr>
            <p:ph type="sldNum" sz="quarter" idx="10"/>
          </p:nvPr>
        </p:nvSpPr>
        <p:spPr/>
        <p:txBody>
          <a:bodyPr/>
          <a:lstStyle/>
          <a:p>
            <a:fld id="{11E8A896-B728-4C02-A7C0-F83A607C4DA8}" type="slidenum">
              <a:rPr lang="en-GB" smtClean="0"/>
              <a:pPr/>
              <a:t>68</a:t>
            </a:fld>
            <a:endParaRPr lang="en-GB" dirty="0"/>
          </a:p>
        </p:txBody>
      </p:sp>
    </p:spTree>
    <p:extLst>
      <p:ext uri="{BB962C8B-B14F-4D97-AF65-F5344CB8AC3E}">
        <p14:creationId xmlns:p14="http://schemas.microsoft.com/office/powerpoint/2010/main" val="35400784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7575" y="744538"/>
            <a:ext cx="4962525" cy="3722687"/>
          </a:xfrm>
          <a:ln/>
        </p:spPr>
      </p:sp>
      <p:sp>
        <p:nvSpPr>
          <p:cNvPr id="82947" name="Rectangle 3"/>
          <p:cNvSpPr>
            <a:spLocks noGrp="1" noChangeArrowheads="1"/>
          </p:cNvSpPr>
          <p:nvPr>
            <p:ph type="body" idx="1"/>
          </p:nvPr>
        </p:nvSpPr>
        <p:spPr>
          <a:noFill/>
          <a:ln/>
        </p:spPr>
        <p:txBody>
          <a:bodyPr/>
          <a:lstStyle/>
          <a:p>
            <a:r>
              <a:rPr lang="en-GB" b="1" dirty="0"/>
              <a:t>Currently, due to Covid 19, some Pharmacy’s are refusing to accept </a:t>
            </a:r>
            <a:r>
              <a:rPr lang="en-GB" b="1" baseline="0" dirty="0"/>
              <a:t>medicines returned to them, due to lack of storage space.</a:t>
            </a:r>
            <a:endParaRPr lang="en-GB" b="1" dirty="0"/>
          </a:p>
          <a:p>
            <a:endParaRPr lang="en-GB" dirty="0"/>
          </a:p>
          <a:p>
            <a:r>
              <a:rPr lang="en-GB" dirty="0"/>
              <a:t>A box of medication will always have the storage temperature on it, either 2-8 degrees C or Below 25 degrees C</a:t>
            </a:r>
          </a:p>
          <a:p>
            <a:r>
              <a:rPr lang="en-GB" dirty="0"/>
              <a:t>2-8 degrees C would need to be stored in a fridge.</a:t>
            </a:r>
          </a:p>
        </p:txBody>
      </p:sp>
    </p:spTree>
    <p:extLst>
      <p:ext uri="{BB962C8B-B14F-4D97-AF65-F5344CB8AC3E}">
        <p14:creationId xmlns:p14="http://schemas.microsoft.com/office/powerpoint/2010/main" val="15596409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Calibri" pitchFamily="34" charset="0"/>
                <a:ea typeface="+mn-ea"/>
                <a:cs typeface="+mn-cs"/>
              </a:rPr>
              <a:t>Duty of Candour is Regulation 20 of the Regulated Activities Regulations 2014. It covers any event which adversely affects the well-being or safety of a service user.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a:t>
            </a:r>
            <a:r>
              <a:rPr lang="en-GB" sz="1200" b="0" i="0" kern="1200" dirty="0">
                <a:solidFill>
                  <a:schemeClr val="tx1"/>
                </a:solidFill>
                <a:effectLst/>
                <a:latin typeface="Calibri" pitchFamily="34" charset="0"/>
                <a:ea typeface="+mn-ea"/>
                <a:cs typeface="+mn-cs"/>
              </a:rPr>
              <a:t>he service provider must be open and transparent with individuals about their care and treatment and should something go wrong they must tell the individual what has happened, provide support and apologise.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70</a:t>
            </a:fld>
            <a:endParaRPr lang="en-GB" dirty="0"/>
          </a:p>
        </p:txBody>
      </p:sp>
    </p:spTree>
    <p:extLst>
      <p:ext uri="{BB962C8B-B14F-4D97-AF65-F5344CB8AC3E}">
        <p14:creationId xmlns:p14="http://schemas.microsoft.com/office/powerpoint/2010/main" val="4011701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17575" y="744538"/>
            <a:ext cx="4962525" cy="3722687"/>
          </a:xfrm>
          <a:ln/>
        </p:spPr>
      </p:sp>
      <p:sp>
        <p:nvSpPr>
          <p:cNvPr id="55299" name="Notes Placeholder 2"/>
          <p:cNvSpPr>
            <a:spLocks noGrp="1"/>
          </p:cNvSpPr>
          <p:nvPr>
            <p:ph type="body" idx="1"/>
          </p:nvPr>
        </p:nvSpPr>
        <p:spPr>
          <a:noFill/>
          <a:ln/>
        </p:spPr>
        <p:txBody>
          <a:bodyPr/>
          <a:lstStyle/>
          <a:p>
            <a:r>
              <a:rPr lang="en-GB" b="1" dirty="0"/>
              <a:t>Care workers should report medication errors to their line managers straight away.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Calibri" pitchFamily="34" charset="0"/>
                <a:ea typeface="+mn-ea"/>
                <a:cs typeface="+mn-cs"/>
              </a:rPr>
              <a:t>From 1 October 2010, all adult social care services including DCAs must notify the Care Quality Commission (CQC) under the Health and Social Care Act 2008 about specific incidents and errors. The notification must be made in writing and the CQC provide template forms to simplify the notification process, which should be emailed to CQC notifications.  </a:t>
            </a:r>
          </a:p>
          <a:p>
            <a:r>
              <a:rPr lang="en-GB" b="1" dirty="0"/>
              <a:t>	</a:t>
            </a:r>
          </a:p>
          <a:p>
            <a:r>
              <a:rPr lang="en-GB" b="1" dirty="0"/>
              <a:t>Errors and untoward incidents</a:t>
            </a:r>
          </a:p>
          <a:p>
            <a:r>
              <a:rPr lang="en-GB" sz="1200" kern="1200" dirty="0">
                <a:solidFill>
                  <a:schemeClr val="tx1"/>
                </a:solidFill>
                <a:effectLst/>
                <a:latin typeface="Calibri" pitchFamily="34" charset="0"/>
                <a:ea typeface="+mn-ea"/>
                <a:cs typeface="+mn-cs"/>
              </a:rPr>
              <a:t>For the purpose of this Policy, a medication error is defined as a mistake made in the prescribing, dispensing, ordering, delivery, storage or administration of medication that leads to a service user receiving the wrong medication, unintentionally missing a dose or being at risk of harm.</a:t>
            </a:r>
          </a:p>
          <a:p>
            <a:r>
              <a:rPr lang="en-GB" sz="1200" kern="1200" dirty="0">
                <a:solidFill>
                  <a:schemeClr val="tx1"/>
                </a:solidFill>
                <a:effectLst/>
                <a:latin typeface="Calibri" pitchFamily="34" charset="0"/>
                <a:ea typeface="+mn-ea"/>
                <a:cs typeface="+mn-cs"/>
              </a:rPr>
              <a:t> </a:t>
            </a:r>
          </a:p>
          <a:p>
            <a:r>
              <a:rPr lang="en-GB" sz="1200" kern="1200" dirty="0">
                <a:solidFill>
                  <a:schemeClr val="tx1"/>
                </a:solidFill>
                <a:effectLst/>
                <a:latin typeface="Calibri" pitchFamily="34" charset="0"/>
                <a:ea typeface="+mn-ea"/>
                <a:cs typeface="+mn-cs"/>
              </a:rPr>
              <a:t>If a medication error occurs it should be reported immediately to an appropriate manager, the advice of a GP or pharmacist should be sought immediately and an accident/incident form completed. </a:t>
            </a:r>
            <a:r>
              <a:rPr lang="en-GB" sz="1200" b="0" i="0" u="none" strike="noStrike" kern="1200" baseline="0" dirty="0">
                <a:solidFill>
                  <a:schemeClr val="tx1"/>
                </a:solidFill>
                <a:effectLst/>
                <a:latin typeface="Calibri" pitchFamily="34" charset="0"/>
                <a:ea typeface="+mn-ea"/>
                <a:cs typeface="+mn-cs"/>
              </a:rPr>
              <a:t> T</a:t>
            </a:r>
            <a:r>
              <a:rPr lang="en-GB" sz="1200" b="0" i="0" u="none" strike="noStrike" kern="1200" baseline="0" dirty="0">
                <a:solidFill>
                  <a:schemeClr val="tx1"/>
                </a:solidFill>
                <a:latin typeface="Calibri" pitchFamily="34" charset="0"/>
                <a:ea typeface="+mn-ea"/>
                <a:cs typeface="+mn-cs"/>
              </a:rPr>
              <a:t>he DCA must apply the harm table to determine whether a safeguarding concern needs to be raised and w</a:t>
            </a:r>
            <a:r>
              <a:rPr lang="en-GB" sz="1200" kern="1200" dirty="0">
                <a:solidFill>
                  <a:schemeClr val="tx1"/>
                </a:solidFill>
                <a:effectLst/>
                <a:latin typeface="Calibri" pitchFamily="34" charset="0"/>
                <a:ea typeface="+mn-ea"/>
                <a:cs typeface="+mn-cs"/>
              </a:rPr>
              <a:t>here this has serious consequences for a service user you must make a Safeguarding alert.</a:t>
            </a:r>
            <a:r>
              <a:rPr lang="en-GB" sz="1200" kern="1200" baseline="0" dirty="0">
                <a:solidFill>
                  <a:schemeClr val="tx1"/>
                </a:solidFill>
                <a:effectLst/>
                <a:latin typeface="Calibri" pitchFamily="34" charset="0"/>
                <a:ea typeface="+mn-ea"/>
                <a:cs typeface="+mn-cs"/>
              </a:rPr>
              <a:t>  </a:t>
            </a:r>
            <a:r>
              <a:rPr lang="en-GB" sz="1200" b="0" i="0" u="none" strike="noStrike" kern="1200" baseline="0" dirty="0">
                <a:solidFill>
                  <a:schemeClr val="tx1"/>
                </a:solidFill>
                <a:latin typeface="Calibri" pitchFamily="34" charset="0"/>
                <a:ea typeface="+mn-ea"/>
                <a:cs typeface="+mn-cs"/>
              </a:rPr>
              <a:t>This may also result in appropriate further training and competence testing. It is important that all errors are recorded and the cause investigated to learn from the incidents and prevent a similar error happening in future. 	</a:t>
            </a:r>
          </a:p>
          <a:p>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Calibri" pitchFamily="34" charset="0"/>
                <a:ea typeface="+mn-ea"/>
                <a:cs typeface="+mn-cs"/>
              </a:rPr>
              <a:t>DCWs should be trained in recognising medication errors, incidents and near misses and be clear as to the definition of a medication error, incident and “near miss” </a:t>
            </a:r>
            <a:endParaRPr lang="en-GB" b="1" dirty="0"/>
          </a:p>
          <a:p>
            <a:endParaRPr lang="en-GB" dirty="0"/>
          </a:p>
          <a:p>
            <a:r>
              <a:rPr lang="en-GB" b="1" dirty="0"/>
              <a:t> </a:t>
            </a:r>
          </a:p>
        </p:txBody>
      </p:sp>
      <p:sp>
        <p:nvSpPr>
          <p:cNvPr id="55300" name="Slide Number Placeholder 3"/>
          <p:cNvSpPr>
            <a:spLocks noGrp="1"/>
          </p:cNvSpPr>
          <p:nvPr>
            <p:ph type="sldNum" sz="quarter" idx="5"/>
          </p:nvPr>
        </p:nvSpPr>
        <p:spPr>
          <a:noFill/>
        </p:spPr>
        <p:txBody>
          <a:bodyPr/>
          <a:lstStyle/>
          <a:p>
            <a:fld id="{6BCF5879-8DAD-4B9F-91DB-A10410E0C836}" type="slidenum">
              <a:rPr lang="en-GB" smtClean="0"/>
              <a:pPr/>
              <a:t>71</a:t>
            </a:fld>
            <a:endParaRPr lang="en-GB" dirty="0"/>
          </a:p>
        </p:txBody>
      </p:sp>
    </p:spTree>
    <p:extLst>
      <p:ext uri="{BB962C8B-B14F-4D97-AF65-F5344CB8AC3E}">
        <p14:creationId xmlns:p14="http://schemas.microsoft.com/office/powerpoint/2010/main" val="33607140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dirty="0"/>
              <a:t>Some errors may appear trivial e.g. omitting a dose of paracetamol or antibiotics however since it is not appropriate for the DCW to gauge the seriousness of an error advice from a professional MUST be sought. </a:t>
            </a:r>
          </a:p>
          <a:p>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Calibri" pitchFamily="34" charset="0"/>
                <a:ea typeface="+mn-ea"/>
                <a:cs typeface="+mn-cs"/>
              </a:rPr>
              <a:t>If a service user is unwell as a result of the medication error or incident, medical assistance should be sought straight away. If serious negligence or an attempt to cover up an error is discovered, this should be treated as a disciplinary offence and the safeguards alert process should be followed, including informing the Police. This may result in legal action against the DCW, their employer or both.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Calibri" pitchFamily="34" charset="0"/>
                <a:ea typeface="+mn-ea"/>
                <a:cs typeface="+mn-cs"/>
              </a:rPr>
              <a:t>All notifiable incidents should be reported to the CQC. However, DCAs should not ignore other errors, incidents or near misses - </a:t>
            </a:r>
            <a:r>
              <a:rPr lang="en-GB" sz="1200" b="1" i="0" u="none" strike="noStrike" kern="1200" baseline="0" dirty="0">
                <a:solidFill>
                  <a:schemeClr val="tx1"/>
                </a:solidFill>
                <a:latin typeface="Calibri" pitchFamily="34" charset="0"/>
                <a:ea typeface="+mn-ea"/>
                <a:cs typeface="+mn-cs"/>
              </a:rPr>
              <a:t>no errors should be ignored. </a:t>
            </a:r>
            <a:r>
              <a:rPr lang="en-GB" sz="1200" b="0" i="0" u="none" strike="noStrike" kern="1200" baseline="0" dirty="0">
                <a:solidFill>
                  <a:schemeClr val="tx1"/>
                </a:solidFill>
                <a:latin typeface="Calibri"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72</a:t>
            </a:fld>
            <a:endParaRPr lang="en-GB" dirty="0"/>
          </a:p>
        </p:txBody>
      </p:sp>
    </p:spTree>
    <p:extLst>
      <p:ext uri="{BB962C8B-B14F-4D97-AF65-F5344CB8AC3E}">
        <p14:creationId xmlns:p14="http://schemas.microsoft.com/office/powerpoint/2010/main" val="98190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The assessment includes the Fullers risk tool in Appendix 1 </a:t>
            </a:r>
          </a:p>
          <a:p>
            <a:endParaRPr lang="en-GB" dirty="0"/>
          </a:p>
          <a:p>
            <a:r>
              <a:rPr lang="en-GB" dirty="0"/>
              <a:t>The Service User must agree to give access to the Domiciliary Care Agency (DCA) to support with medication if they have capacity which may involve being able to order the medication on their behalf as well as administer. </a:t>
            </a:r>
          </a:p>
          <a:p>
            <a:endParaRPr lang="en-GB" dirty="0"/>
          </a:p>
          <a:p>
            <a:r>
              <a:rPr lang="en-GB" dirty="0"/>
              <a:t>Some surgeries will give the DCA online access as a third party if the Service User gives consent to make ordering more convenient - this should be discussed with each GP. It is likely to use the NHS APP so will need a PIN number</a:t>
            </a:r>
          </a:p>
        </p:txBody>
      </p:sp>
      <p:sp>
        <p:nvSpPr>
          <p:cNvPr id="4" name="Slide Number Placeholder 3"/>
          <p:cNvSpPr>
            <a:spLocks noGrp="1"/>
          </p:cNvSpPr>
          <p:nvPr>
            <p:ph type="sldNum" sz="quarter" idx="10"/>
          </p:nvPr>
        </p:nvSpPr>
        <p:spPr/>
        <p:txBody>
          <a:bodyPr/>
          <a:lstStyle/>
          <a:p>
            <a:fld id="{27E8C2BB-BD08-423F-B806-48AEE353DC46}" type="slidenum">
              <a:rPr lang="en-GB" smtClean="0"/>
              <a:pPr/>
              <a:t>7</a:t>
            </a:fld>
            <a:endParaRPr lang="en-GB" dirty="0"/>
          </a:p>
        </p:txBody>
      </p:sp>
      <p:sp>
        <p:nvSpPr>
          <p:cNvPr id="7" name="Slide Image Placeholder 6">
            <a:extLst>
              <a:ext uri="{FF2B5EF4-FFF2-40B4-BE49-F238E27FC236}">
                <a16:creationId xmlns:a16="http://schemas.microsoft.com/office/drawing/2014/main" id="{B9FC61EF-9D58-4723-B5ED-0BF637BF1BD1}"/>
              </a:ext>
            </a:extLst>
          </p:cNvPr>
          <p:cNvSpPr>
            <a:spLocks noGrp="1" noRot="1" noChangeAspect="1"/>
          </p:cNvSpPr>
          <p:nvPr>
            <p:ph type="sldImg"/>
          </p:nvPr>
        </p:nvSpPr>
        <p:spPr/>
      </p:sp>
    </p:spTree>
    <p:extLst>
      <p:ext uri="{BB962C8B-B14F-4D97-AF65-F5344CB8AC3E}">
        <p14:creationId xmlns:p14="http://schemas.microsoft.com/office/powerpoint/2010/main" val="8941159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ACFD09-770E-43D4-B9A3-F4CFC2F5D58B}" type="slidenum">
              <a:rPr lang="en-GB" altLang="en-US">
                <a:latin typeface="Arial" panose="020B0604020202020204" pitchFamily="34" charset="0"/>
              </a:rPr>
              <a:pPr>
                <a:spcBef>
                  <a:spcPct val="0"/>
                </a:spcBef>
              </a:pPr>
              <a:t>73</a:t>
            </a:fld>
            <a:endParaRPr lang="en-GB" altLang="en-US" dirty="0">
              <a:latin typeface="Arial" panose="020B0604020202020204" pitchFamily="34" charset="0"/>
            </a:endParaRPr>
          </a:p>
        </p:txBody>
      </p:sp>
    </p:spTree>
    <p:extLst>
      <p:ext uri="{BB962C8B-B14F-4D97-AF65-F5344CB8AC3E}">
        <p14:creationId xmlns:p14="http://schemas.microsoft.com/office/powerpoint/2010/main" val="37878164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917575" y="744538"/>
            <a:ext cx="4962525" cy="3722687"/>
          </a:xfrm>
          <a:ln/>
        </p:spPr>
      </p:sp>
      <p:sp>
        <p:nvSpPr>
          <p:cNvPr id="56323" name="Notes Placeholder 2"/>
          <p:cNvSpPr>
            <a:spLocks noGrp="1"/>
          </p:cNvSpPr>
          <p:nvPr>
            <p:ph type="body" idx="1"/>
          </p:nvPr>
        </p:nvSpPr>
        <p:spPr>
          <a:noFill/>
          <a:ln/>
        </p:spPr>
        <p:txBody>
          <a:bodyPr/>
          <a:lstStyle/>
          <a:p>
            <a:pPr>
              <a:lnSpc>
                <a:spcPct val="90000"/>
              </a:lnSpc>
            </a:pPr>
            <a:r>
              <a:rPr lang="en-GB" sz="900" dirty="0"/>
              <a:t>Ask the learners if they have any questions before the quiz. </a:t>
            </a:r>
          </a:p>
          <a:p>
            <a:pPr>
              <a:lnSpc>
                <a:spcPct val="90000"/>
              </a:lnSpc>
            </a:pPr>
            <a:endParaRPr lang="en-GB" sz="900" dirty="0"/>
          </a:p>
          <a:p>
            <a:pPr>
              <a:lnSpc>
                <a:spcPct val="90000"/>
              </a:lnSpc>
            </a:pPr>
            <a:r>
              <a:rPr lang="en-GB" sz="900" dirty="0"/>
              <a:t>Ask the learners to spread out so that they can work on their own and if they don’t understand anything to put their hand up and you will come to them individually.</a:t>
            </a:r>
          </a:p>
          <a:p>
            <a:pPr>
              <a:lnSpc>
                <a:spcPct val="90000"/>
              </a:lnSpc>
            </a:pPr>
            <a:endParaRPr lang="en-GB" sz="900" dirty="0"/>
          </a:p>
          <a:p>
            <a:pPr>
              <a:lnSpc>
                <a:spcPct val="90000"/>
              </a:lnSpc>
            </a:pPr>
            <a:r>
              <a:rPr lang="en-GB" sz="900" dirty="0"/>
              <a:t>Remind learners that a score of at least 75% or 30 out of 40 will be needed to pass the session, all the answers to the quiz have appeared through out the session and learners are also allowed their pre and post workshop booklets with them whilst taking the test.</a:t>
            </a:r>
          </a:p>
          <a:p>
            <a:pPr>
              <a:lnSpc>
                <a:spcPct val="90000"/>
              </a:lnSpc>
            </a:pPr>
            <a:endParaRPr lang="en-GB" sz="900" dirty="0"/>
          </a:p>
          <a:p>
            <a:pPr>
              <a:lnSpc>
                <a:spcPct val="90000"/>
              </a:lnSpc>
            </a:pPr>
            <a:r>
              <a:rPr lang="en-GB" sz="900" dirty="0"/>
              <a:t>Give out the question sheet – remind them to write their name on it.</a:t>
            </a:r>
          </a:p>
          <a:p>
            <a:pPr>
              <a:lnSpc>
                <a:spcPct val="90000"/>
              </a:lnSpc>
            </a:pPr>
            <a:endParaRPr lang="en-GB" sz="900" dirty="0"/>
          </a:p>
          <a:p>
            <a:pPr>
              <a:lnSpc>
                <a:spcPct val="90000"/>
              </a:lnSpc>
            </a:pPr>
            <a:r>
              <a:rPr lang="en-GB" sz="900" dirty="0"/>
              <a:t>At the end of the 20minutes, ask the trainees to swap with the person next to them. Tell the trainees that if the person has incorrectly answered a question to write the correct answer along side.</a:t>
            </a:r>
          </a:p>
          <a:p>
            <a:pPr>
              <a:lnSpc>
                <a:spcPct val="90000"/>
              </a:lnSpc>
            </a:pPr>
            <a:endParaRPr lang="en-GB" sz="900" dirty="0"/>
          </a:p>
          <a:p>
            <a:pPr>
              <a:lnSpc>
                <a:spcPct val="90000"/>
              </a:lnSpc>
            </a:pPr>
            <a:r>
              <a:rPr lang="en-GB" sz="900" dirty="0"/>
              <a:t>Once corrected collect the answer sheets in to verify mark and note any care worker scoring under 30.</a:t>
            </a:r>
          </a:p>
          <a:p>
            <a:pPr>
              <a:lnSpc>
                <a:spcPct val="90000"/>
              </a:lnSpc>
            </a:pPr>
            <a:endParaRPr lang="en-GB" sz="900" dirty="0"/>
          </a:p>
          <a:p>
            <a:pPr>
              <a:lnSpc>
                <a:spcPct val="90000"/>
              </a:lnSpc>
            </a:pPr>
            <a:r>
              <a:rPr lang="en-GB" sz="900" dirty="0"/>
              <a:t>Ask the trainees for questions and hand out evaluation forms</a:t>
            </a:r>
          </a:p>
          <a:p>
            <a:pPr>
              <a:lnSpc>
                <a:spcPct val="90000"/>
              </a:lnSpc>
            </a:pPr>
            <a:r>
              <a:rPr lang="en-GB" sz="900" dirty="0"/>
              <a:t>Remind Trainees it is their responsibility to keep the workbooks safe as they are evidence of training.</a:t>
            </a:r>
          </a:p>
          <a:p>
            <a:pPr>
              <a:lnSpc>
                <a:spcPct val="90000"/>
              </a:lnSpc>
            </a:pPr>
            <a:endParaRPr lang="en-GB" sz="900" dirty="0"/>
          </a:p>
          <a:p>
            <a:pPr>
              <a:lnSpc>
                <a:spcPct val="90000"/>
              </a:lnSpc>
            </a:pPr>
            <a:r>
              <a:rPr lang="en-GB" sz="900" dirty="0"/>
              <a:t>Hand Out Certificates of attendance.</a:t>
            </a:r>
          </a:p>
          <a:p>
            <a:pPr>
              <a:lnSpc>
                <a:spcPct val="90000"/>
              </a:lnSpc>
            </a:pPr>
            <a:endParaRPr lang="en-GB" sz="900" dirty="0"/>
          </a:p>
          <a:p>
            <a:pPr>
              <a:lnSpc>
                <a:spcPct val="90000"/>
              </a:lnSpc>
            </a:pPr>
            <a:r>
              <a:rPr lang="en-GB" sz="900" b="1" dirty="0"/>
              <a:t>Follow up to training</a:t>
            </a:r>
          </a:p>
          <a:p>
            <a:pPr>
              <a:lnSpc>
                <a:spcPct val="90000"/>
              </a:lnSpc>
            </a:pPr>
            <a:r>
              <a:rPr lang="en-GB" sz="900" b="1" dirty="0"/>
              <a:t>If any trainee has not achieved the pass mark reassure them and organise with their line manager an action plan including an opportunity to re-sit quiz</a:t>
            </a:r>
            <a:r>
              <a:rPr lang="en-GB" sz="900" dirty="0"/>
              <a:t>.</a:t>
            </a:r>
          </a:p>
          <a:p>
            <a:pPr>
              <a:lnSpc>
                <a:spcPct val="90000"/>
              </a:lnSpc>
            </a:pPr>
            <a:endParaRPr lang="en-GB" sz="900" dirty="0"/>
          </a:p>
        </p:txBody>
      </p:sp>
      <p:sp>
        <p:nvSpPr>
          <p:cNvPr id="56324" name="Slide Number Placeholder 3"/>
          <p:cNvSpPr>
            <a:spLocks noGrp="1"/>
          </p:cNvSpPr>
          <p:nvPr>
            <p:ph type="sldNum" sz="quarter" idx="5"/>
          </p:nvPr>
        </p:nvSpPr>
        <p:spPr>
          <a:noFill/>
        </p:spPr>
        <p:txBody>
          <a:bodyPr/>
          <a:lstStyle/>
          <a:p>
            <a:fld id="{8742B326-B6D6-4359-A41B-819F76ACD519}" type="slidenum">
              <a:rPr lang="en-GB" smtClean="0"/>
              <a:pPr/>
              <a:t>74</a:t>
            </a:fld>
            <a:endParaRPr lang="en-GB" dirty="0"/>
          </a:p>
        </p:txBody>
      </p:sp>
    </p:spTree>
    <p:extLst>
      <p:ext uri="{BB962C8B-B14F-4D97-AF65-F5344CB8AC3E}">
        <p14:creationId xmlns:p14="http://schemas.microsoft.com/office/powerpoint/2010/main" val="287193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8</a:t>
            </a:fld>
            <a:endParaRPr lang="en-GB" dirty="0"/>
          </a:p>
        </p:txBody>
      </p:sp>
    </p:spTree>
    <p:extLst>
      <p:ext uri="{BB962C8B-B14F-4D97-AF65-F5344CB8AC3E}">
        <p14:creationId xmlns:p14="http://schemas.microsoft.com/office/powerpoint/2010/main" val="248860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E8C2BB-BD08-423F-B806-48AEE353DC46}" type="slidenum">
              <a:rPr lang="en-GB" smtClean="0"/>
              <a:pPr>
                <a:defRPr/>
              </a:pPr>
              <a:t>9</a:t>
            </a:fld>
            <a:endParaRPr lang="en-GB" dirty="0"/>
          </a:p>
        </p:txBody>
      </p:sp>
    </p:spTree>
    <p:extLst>
      <p:ext uri="{BB962C8B-B14F-4D97-AF65-F5344CB8AC3E}">
        <p14:creationId xmlns:p14="http://schemas.microsoft.com/office/powerpoint/2010/main" val="1814006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2" name="Picture 2" descr="U:\Current Live Work\CSDS18 Corporate Style Guide\Stationery\Powerpoint\Artwork\New-footer-artwork.png"/>
          <p:cNvPicPr>
            <a:picLocks noChangeAspect="1" noChangeArrowheads="1"/>
          </p:cNvPicPr>
          <p:nvPr userDrawn="1"/>
        </p:nvPicPr>
        <p:blipFill>
          <a:blip r:embed="rId2" cstate="print"/>
          <a:srcRect/>
          <a:stretch>
            <a:fillRect/>
          </a:stretch>
        </p:blipFill>
        <p:spPr bwMode="auto">
          <a:xfrm>
            <a:off x="0" y="6303264"/>
            <a:ext cx="9144000" cy="554736"/>
          </a:xfrm>
          <a:prstGeom prst="rect">
            <a:avLst/>
          </a:prstGeom>
          <a:noFill/>
        </p:spPr>
      </p:pic>
      <p:sp>
        <p:nvSpPr>
          <p:cNvPr id="3" name="Rectangle 2"/>
          <p:cNvSpPr/>
          <p:nvPr userDrawn="1"/>
        </p:nvSpPr>
        <p:spPr>
          <a:xfrm>
            <a:off x="8803842" y="6457525"/>
            <a:ext cx="340158" cy="246221"/>
          </a:xfrm>
          <a:prstGeom prst="rect">
            <a:avLst/>
          </a:prstGeom>
        </p:spPr>
        <p:txBody>
          <a:bodyPr wrap="none">
            <a:spAutoFit/>
          </a:bodyPr>
          <a:lstStyle/>
          <a:p>
            <a:fld id="{7D638957-941E-4FCF-8865-A3A1F546A88A}" type="slidenum">
              <a:rPr lang="en-GB" sz="1000" smtClean="0">
                <a:solidFill>
                  <a:schemeClr val="bg1"/>
                </a:solidFill>
                <a:latin typeface="Gill Sans MT" panose="020B0502020104020203" pitchFamily="34" charset="0"/>
              </a:rPr>
              <a:pPr/>
              <a:t>‹#›</a:t>
            </a:fld>
            <a:endParaRPr lang="en-GB" sz="1000" dirty="0"/>
          </a:p>
        </p:txBody>
      </p:sp>
    </p:spTree>
    <p:extLst>
      <p:ext uri="{BB962C8B-B14F-4D97-AF65-F5344CB8AC3E}">
        <p14:creationId xmlns:p14="http://schemas.microsoft.com/office/powerpoint/2010/main" val="32032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oundRect">
            <a:avLst>
              <a:gd name="adj" fmla="val 21667"/>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2" y="2362204"/>
            <a:ext cx="7693025" cy="3724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xfrm>
            <a:off x="2438402" y="6248404"/>
            <a:ext cx="2130425" cy="474663"/>
          </a:xfrm>
          <a:prstGeom prst="rect">
            <a:avLst/>
          </a:prstGeom>
          <a:ln/>
        </p:spPr>
        <p:txBody>
          <a:bodyPr/>
          <a:lstStyle>
            <a:lvl1pPr>
              <a:defRPr/>
            </a:lvl1pPr>
          </a:lstStyle>
          <a:p>
            <a:pPr>
              <a:defRPr/>
            </a:pPr>
            <a:endParaRPr lang="en-GB" dirty="0"/>
          </a:p>
        </p:txBody>
      </p:sp>
      <p:sp>
        <p:nvSpPr>
          <p:cNvPr id="5" name="Rectangle 12"/>
          <p:cNvSpPr>
            <a:spLocks noGrp="1" noChangeArrowheads="1"/>
          </p:cNvSpPr>
          <p:nvPr>
            <p:ph type="ftr" sz="quarter" idx="11"/>
          </p:nvPr>
        </p:nvSpPr>
        <p:spPr>
          <a:xfrm>
            <a:off x="5791200" y="6248404"/>
            <a:ext cx="2897188" cy="474663"/>
          </a:xfrm>
          <a:prstGeom prst="rect">
            <a:avLst/>
          </a:prstGeom>
          <a:ln/>
        </p:spPr>
        <p:txBody>
          <a:bodyPr/>
          <a:lstStyle>
            <a:lvl1pPr>
              <a:defRPr/>
            </a:lvl1pPr>
          </a:lstStyle>
          <a:p>
            <a:pPr>
              <a:defRPr/>
            </a:pPr>
            <a:endParaRPr lang="en-GB" dirty="0"/>
          </a:p>
        </p:txBody>
      </p:sp>
      <p:sp>
        <p:nvSpPr>
          <p:cNvPr id="6" name="Rectangle 13"/>
          <p:cNvSpPr>
            <a:spLocks noGrp="1" noChangeArrowheads="1"/>
          </p:cNvSpPr>
          <p:nvPr>
            <p:ph type="sldNum" sz="quarter" idx="12"/>
          </p:nvPr>
        </p:nvSpPr>
        <p:spPr>
          <a:xfrm>
            <a:off x="84140" y="6242050"/>
            <a:ext cx="587375" cy="488950"/>
          </a:xfrm>
          <a:prstGeom prst="rect">
            <a:avLst/>
          </a:prstGeom>
          <a:ln/>
        </p:spPr>
        <p:txBody>
          <a:bodyPr/>
          <a:lstStyle>
            <a:lvl1pPr>
              <a:defRPr/>
            </a:lvl1pPr>
          </a:lstStyle>
          <a:p>
            <a:pPr>
              <a:defRPr/>
            </a:pPr>
            <a:fld id="{32F47E41-737C-420A-98DC-264098B9FA8D}" type="slidenum">
              <a:rPr lang="en-GB"/>
              <a:pPr>
                <a:defRPr/>
              </a:pPr>
              <a:t>‹#›</a:t>
            </a:fld>
            <a:endParaRPr lang="en-GB" dirty="0"/>
          </a:p>
        </p:txBody>
      </p:sp>
    </p:spTree>
    <p:extLst>
      <p:ext uri="{BB962C8B-B14F-4D97-AF65-F5344CB8AC3E}">
        <p14:creationId xmlns:p14="http://schemas.microsoft.com/office/powerpoint/2010/main" val="142245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oundRect">
            <a:avLst>
              <a:gd name="adj" fmla="val 21667"/>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2" y="2362204"/>
            <a:ext cx="3770313" cy="3724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4" y="2362204"/>
            <a:ext cx="3770312" cy="3724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xfrm>
            <a:off x="2438402" y="6248404"/>
            <a:ext cx="2130425" cy="474663"/>
          </a:xfrm>
          <a:prstGeom prst="rect">
            <a:avLst/>
          </a:prstGeom>
          <a:ln/>
        </p:spPr>
        <p:txBody>
          <a:bodyPr/>
          <a:lstStyle>
            <a:lvl1pPr>
              <a:defRPr/>
            </a:lvl1pPr>
          </a:lstStyle>
          <a:p>
            <a:pPr>
              <a:defRPr/>
            </a:pPr>
            <a:endParaRPr lang="en-GB" dirty="0"/>
          </a:p>
        </p:txBody>
      </p:sp>
      <p:sp>
        <p:nvSpPr>
          <p:cNvPr id="6" name="Rectangle 12"/>
          <p:cNvSpPr>
            <a:spLocks noGrp="1" noChangeArrowheads="1"/>
          </p:cNvSpPr>
          <p:nvPr>
            <p:ph type="ftr" sz="quarter" idx="11"/>
          </p:nvPr>
        </p:nvSpPr>
        <p:spPr>
          <a:xfrm>
            <a:off x="5791200" y="6248404"/>
            <a:ext cx="2897188" cy="474663"/>
          </a:xfrm>
          <a:prstGeom prst="rect">
            <a:avLst/>
          </a:prstGeom>
          <a:ln/>
        </p:spPr>
        <p:txBody>
          <a:bodyPr/>
          <a:lstStyle>
            <a:lvl1pPr>
              <a:defRPr/>
            </a:lvl1pPr>
          </a:lstStyle>
          <a:p>
            <a:pPr>
              <a:defRPr/>
            </a:pPr>
            <a:endParaRPr lang="en-GB" dirty="0"/>
          </a:p>
        </p:txBody>
      </p:sp>
      <p:sp>
        <p:nvSpPr>
          <p:cNvPr id="7" name="Rectangle 13"/>
          <p:cNvSpPr>
            <a:spLocks noGrp="1" noChangeArrowheads="1"/>
          </p:cNvSpPr>
          <p:nvPr>
            <p:ph type="sldNum" sz="quarter" idx="12"/>
          </p:nvPr>
        </p:nvSpPr>
        <p:spPr>
          <a:xfrm>
            <a:off x="84140" y="6242050"/>
            <a:ext cx="587375" cy="488950"/>
          </a:xfrm>
          <a:prstGeom prst="rect">
            <a:avLst/>
          </a:prstGeom>
          <a:ln/>
        </p:spPr>
        <p:txBody>
          <a:bodyPr/>
          <a:lstStyle>
            <a:lvl1pPr>
              <a:defRPr/>
            </a:lvl1pPr>
          </a:lstStyle>
          <a:p>
            <a:pPr>
              <a:defRPr/>
            </a:pPr>
            <a:fld id="{DA6164FB-5AA4-40FD-9B85-D01227B7A014}" type="slidenum">
              <a:rPr lang="en-GB"/>
              <a:pPr>
                <a:defRPr/>
              </a:pPr>
              <a:t>‹#›</a:t>
            </a:fld>
            <a:endParaRPr lang="en-GB" dirty="0"/>
          </a:p>
        </p:txBody>
      </p:sp>
    </p:spTree>
    <p:extLst>
      <p:ext uri="{BB962C8B-B14F-4D97-AF65-F5344CB8AC3E}">
        <p14:creationId xmlns:p14="http://schemas.microsoft.com/office/powerpoint/2010/main" val="405488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oundRect">
            <a:avLst>
              <a:gd name="adj" fmla="val 21667"/>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838202" y="2362204"/>
            <a:ext cx="3770313" cy="3724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4" y="2362204"/>
            <a:ext cx="3770312" cy="3724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xfrm>
            <a:off x="2438402" y="6248404"/>
            <a:ext cx="2130425" cy="474663"/>
          </a:xfrm>
          <a:prstGeom prst="rect">
            <a:avLst/>
          </a:prstGeom>
          <a:ln/>
        </p:spPr>
        <p:txBody>
          <a:bodyPr/>
          <a:lstStyle>
            <a:lvl1pPr>
              <a:defRPr/>
            </a:lvl1pPr>
          </a:lstStyle>
          <a:p>
            <a:pPr>
              <a:defRPr/>
            </a:pPr>
            <a:endParaRPr lang="en-GB" dirty="0"/>
          </a:p>
        </p:txBody>
      </p:sp>
      <p:sp>
        <p:nvSpPr>
          <p:cNvPr id="6" name="Rectangle 12"/>
          <p:cNvSpPr>
            <a:spLocks noGrp="1" noChangeArrowheads="1"/>
          </p:cNvSpPr>
          <p:nvPr>
            <p:ph type="ftr" sz="quarter" idx="11"/>
          </p:nvPr>
        </p:nvSpPr>
        <p:spPr>
          <a:xfrm>
            <a:off x="5791200" y="6248404"/>
            <a:ext cx="2897188" cy="474663"/>
          </a:xfrm>
          <a:prstGeom prst="rect">
            <a:avLst/>
          </a:prstGeom>
          <a:ln/>
        </p:spPr>
        <p:txBody>
          <a:bodyPr/>
          <a:lstStyle>
            <a:lvl1pPr>
              <a:defRPr/>
            </a:lvl1pPr>
          </a:lstStyle>
          <a:p>
            <a:pPr>
              <a:defRPr/>
            </a:pPr>
            <a:endParaRPr lang="en-GB" dirty="0"/>
          </a:p>
        </p:txBody>
      </p:sp>
      <p:sp>
        <p:nvSpPr>
          <p:cNvPr id="7" name="Rectangle 13"/>
          <p:cNvSpPr>
            <a:spLocks noGrp="1" noChangeArrowheads="1"/>
          </p:cNvSpPr>
          <p:nvPr>
            <p:ph type="sldNum" sz="quarter" idx="12"/>
          </p:nvPr>
        </p:nvSpPr>
        <p:spPr>
          <a:xfrm>
            <a:off x="84140" y="6242050"/>
            <a:ext cx="587375" cy="488950"/>
          </a:xfrm>
          <a:prstGeom prst="rect">
            <a:avLst/>
          </a:prstGeom>
          <a:ln/>
        </p:spPr>
        <p:txBody>
          <a:bodyPr/>
          <a:lstStyle>
            <a:lvl1pPr>
              <a:defRPr/>
            </a:lvl1pPr>
          </a:lstStyle>
          <a:p>
            <a:pPr>
              <a:defRPr/>
            </a:pPr>
            <a:fld id="{B8485419-DF18-4A65-8275-482877A12393}" type="slidenum">
              <a:rPr lang="en-GB"/>
              <a:pPr>
                <a:defRPr/>
              </a:pPr>
              <a:t>‹#›</a:t>
            </a:fld>
            <a:endParaRPr lang="en-GB" dirty="0"/>
          </a:p>
        </p:txBody>
      </p:sp>
    </p:spTree>
    <p:extLst>
      <p:ext uri="{BB962C8B-B14F-4D97-AF65-F5344CB8AC3E}">
        <p14:creationId xmlns:p14="http://schemas.microsoft.com/office/powerpoint/2010/main" val="127941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fld id="{A99EFE70-F642-4791-AED8-88702AFB9D37}" type="datetimeFigureOut">
              <a:rPr lang="en-US"/>
              <a:pPr/>
              <a:t>2/24/2022</a:t>
            </a:fld>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D5770908-01BB-4881-886C-BC669C6C215E}" type="slidenum">
              <a:rPr lang="en-GB"/>
              <a:pPr/>
              <a:t>‹#›</a:t>
            </a:fld>
            <a:endParaRPr lang="en-GB" dirty="0"/>
          </a:p>
        </p:txBody>
      </p:sp>
    </p:spTree>
    <p:extLst>
      <p:ext uri="{BB962C8B-B14F-4D97-AF65-F5344CB8AC3E}">
        <p14:creationId xmlns:p14="http://schemas.microsoft.com/office/powerpoint/2010/main" val="59162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12" name="Picture 2" descr="U:\Current Live Work\CSDS18 Corporate Style Guide\Stationery\Powerpoint\Artwork\New-footer-artwork.png"/>
          <p:cNvPicPr>
            <a:picLocks noChangeAspect="1" noChangeArrowheads="1"/>
          </p:cNvPicPr>
          <p:nvPr userDrawn="1"/>
        </p:nvPicPr>
        <p:blipFill>
          <a:blip r:embed="rId2" cstate="print"/>
          <a:srcRect/>
          <a:stretch>
            <a:fillRect/>
          </a:stretch>
        </p:blipFill>
        <p:spPr bwMode="auto">
          <a:xfrm>
            <a:off x="0" y="6303264"/>
            <a:ext cx="9144000" cy="554736"/>
          </a:xfrm>
          <a:prstGeom prst="rect">
            <a:avLst/>
          </a:prstGeom>
          <a:noFill/>
        </p:spPr>
      </p:pic>
      <p:sp>
        <p:nvSpPr>
          <p:cNvPr id="3" name="Rectangle 2"/>
          <p:cNvSpPr/>
          <p:nvPr userDrawn="1"/>
        </p:nvSpPr>
        <p:spPr>
          <a:xfrm>
            <a:off x="8803842" y="6457525"/>
            <a:ext cx="340158" cy="246221"/>
          </a:xfrm>
          <a:prstGeom prst="rect">
            <a:avLst/>
          </a:prstGeom>
        </p:spPr>
        <p:txBody>
          <a:bodyPr wrap="none">
            <a:spAutoFit/>
          </a:bodyPr>
          <a:lstStyle/>
          <a:p>
            <a:fld id="{7D638957-941E-4FCF-8865-A3A1F546A88A}" type="slidenum">
              <a:rPr lang="en-GB" sz="1000" smtClean="0">
                <a:solidFill>
                  <a:schemeClr val="bg1"/>
                </a:solidFill>
                <a:latin typeface="Gill Sans MT" panose="020B0502020104020203" pitchFamily="34" charset="0"/>
              </a:rPr>
              <a:pPr/>
              <a:t>‹#›</a:t>
            </a:fld>
            <a:endParaRPr lang="en-GB" sz="1000" dirty="0"/>
          </a:p>
        </p:txBody>
      </p:sp>
    </p:spTree>
    <p:extLst>
      <p:ext uri="{BB962C8B-B14F-4D97-AF65-F5344CB8AC3E}">
        <p14:creationId xmlns:p14="http://schemas.microsoft.com/office/powerpoint/2010/main" val="252937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12" name="Picture 2" descr="U:\Current Live Work\CSDS18 Corporate Style Guide\Stationery\Powerpoint\Artwork\New-footer-artwork.png"/>
          <p:cNvPicPr>
            <a:picLocks noChangeAspect="1" noChangeArrowheads="1"/>
          </p:cNvPicPr>
          <p:nvPr userDrawn="1"/>
        </p:nvPicPr>
        <p:blipFill>
          <a:blip r:embed="rId2" cstate="print"/>
          <a:srcRect/>
          <a:stretch>
            <a:fillRect/>
          </a:stretch>
        </p:blipFill>
        <p:spPr bwMode="auto">
          <a:xfrm>
            <a:off x="0" y="6303264"/>
            <a:ext cx="9144000" cy="554736"/>
          </a:xfrm>
          <a:prstGeom prst="rect">
            <a:avLst/>
          </a:prstGeom>
          <a:noFill/>
        </p:spPr>
      </p:pic>
      <p:sp>
        <p:nvSpPr>
          <p:cNvPr id="3" name="Rectangle 2"/>
          <p:cNvSpPr/>
          <p:nvPr userDrawn="1"/>
        </p:nvSpPr>
        <p:spPr>
          <a:xfrm>
            <a:off x="8803842" y="6457525"/>
            <a:ext cx="340158" cy="246221"/>
          </a:xfrm>
          <a:prstGeom prst="rect">
            <a:avLst/>
          </a:prstGeom>
        </p:spPr>
        <p:txBody>
          <a:bodyPr wrap="none">
            <a:spAutoFit/>
          </a:bodyPr>
          <a:lstStyle/>
          <a:p>
            <a:fld id="{7D638957-941E-4FCF-8865-A3A1F546A88A}" type="slidenum">
              <a:rPr lang="en-GB" sz="1000" smtClean="0">
                <a:solidFill>
                  <a:schemeClr val="bg1"/>
                </a:solidFill>
                <a:latin typeface="Gill Sans MT" panose="020B0502020104020203" pitchFamily="34" charset="0"/>
              </a:rPr>
              <a:pPr/>
              <a:t>‹#›</a:t>
            </a:fld>
            <a:endParaRPr lang="en-GB" sz="1000" dirty="0"/>
          </a:p>
        </p:txBody>
      </p:sp>
    </p:spTree>
    <p:extLst>
      <p:ext uri="{BB962C8B-B14F-4D97-AF65-F5344CB8AC3E}">
        <p14:creationId xmlns:p14="http://schemas.microsoft.com/office/powerpoint/2010/main" val="238980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a:xfrm>
            <a:off x="457200" y="274638"/>
            <a:ext cx="8229600" cy="1143000"/>
          </a:xfrm>
          <a:prstGeom prst="rect">
            <a:avLst/>
          </a:prstGeom>
        </p:spPr>
        <p:txBody>
          <a:bodyPr anchor="t" anchorCtr="0">
            <a:noAutofit/>
          </a:bodyPr>
          <a:lstStyle>
            <a:lvl1pPr algn="l" defTabSz="914400" rtl="0" eaLnBrk="1" latinLnBrk="0" hangingPunct="1">
              <a:spcBef>
                <a:spcPct val="0"/>
              </a:spcBef>
              <a:buNone/>
              <a:defRPr lang="en-GB" sz="5400" b="1" kern="1200" dirty="0">
                <a:solidFill>
                  <a:schemeClr val="bg1"/>
                </a:solidFill>
                <a:latin typeface="Gill Sans MT" panose="020B0502020104020203" pitchFamily="34" charset="0"/>
                <a:ea typeface="+mj-ea"/>
                <a:cs typeface="+mj-cs"/>
              </a:defRPr>
            </a:lvl1pPr>
          </a:lstStyle>
          <a:p>
            <a:r>
              <a:rPr lang="en-GB" sz="5400" dirty="0"/>
              <a:t>Click to edit Master title style</a:t>
            </a:r>
          </a:p>
        </p:txBody>
      </p:sp>
      <p:sp>
        <p:nvSpPr>
          <p:cNvPr id="15" name="Content Placeholder 2"/>
          <p:cNvSpPr txBox="1">
            <a:spLocks/>
          </p:cNvSpPr>
          <p:nvPr userDrawn="1"/>
        </p:nvSpPr>
        <p:spPr>
          <a:xfrm>
            <a:off x="457200" y="1988844"/>
            <a:ext cx="8229600" cy="413732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lang="en-US" sz="2600" b="1" kern="1200" dirty="0" smtClean="0">
                <a:solidFill>
                  <a:schemeClr val="bg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bg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a:t>Click to edit Master text styles</a:t>
            </a:r>
          </a:p>
          <a:p>
            <a:pPr lvl="1"/>
            <a:r>
              <a:rPr lang="en-GB" sz="2400" dirty="0"/>
              <a:t>Second level</a:t>
            </a:r>
          </a:p>
          <a:p>
            <a:pPr lvl="2"/>
            <a:r>
              <a:rPr lang="en-GB" sz="2200" dirty="0"/>
              <a:t>Third level</a:t>
            </a:r>
          </a:p>
          <a:p>
            <a:pPr lvl="3"/>
            <a:r>
              <a:rPr lang="en-GB" sz="2000" dirty="0"/>
              <a:t>Fourth level</a:t>
            </a:r>
          </a:p>
          <a:p>
            <a:pPr lvl="4"/>
            <a:r>
              <a:rPr lang="en-GB" sz="2000" dirty="0"/>
              <a:t>Fifth level</a:t>
            </a:r>
          </a:p>
        </p:txBody>
      </p:sp>
      <p:pic>
        <p:nvPicPr>
          <p:cNvPr id="16" name="Picture 2" descr="U:\Current Live Work\CSDS18 Corporate Style Guide\Stationery\Powerpoint\Artwork\New-footer-artwork.png"/>
          <p:cNvPicPr>
            <a:picLocks noChangeAspect="1" noChangeArrowheads="1"/>
          </p:cNvPicPr>
          <p:nvPr userDrawn="1"/>
        </p:nvPicPr>
        <p:blipFill>
          <a:blip r:embed="rId9" cstate="print"/>
          <a:srcRect/>
          <a:stretch>
            <a:fillRect/>
          </a:stretch>
        </p:blipFill>
        <p:spPr bwMode="auto">
          <a:xfrm>
            <a:off x="0" y="6303264"/>
            <a:ext cx="9144000" cy="554736"/>
          </a:xfrm>
          <a:prstGeom prst="rect">
            <a:avLst/>
          </a:prstGeom>
          <a:noFill/>
        </p:spPr>
      </p:pic>
      <p:sp>
        <p:nvSpPr>
          <p:cNvPr id="5" name="Rectangle 4"/>
          <p:cNvSpPr/>
          <p:nvPr userDrawn="1"/>
        </p:nvSpPr>
        <p:spPr>
          <a:xfrm>
            <a:off x="8803842" y="6457525"/>
            <a:ext cx="340158" cy="246221"/>
          </a:xfrm>
          <a:prstGeom prst="rect">
            <a:avLst/>
          </a:prstGeom>
        </p:spPr>
        <p:txBody>
          <a:bodyPr wrap="none">
            <a:spAutoFit/>
          </a:bodyPr>
          <a:lstStyle/>
          <a:p>
            <a:fld id="{7D638957-941E-4FCF-8865-A3A1F546A88A}" type="slidenum">
              <a:rPr lang="en-GB" sz="1000" smtClean="0">
                <a:solidFill>
                  <a:schemeClr val="bg1"/>
                </a:solidFill>
                <a:latin typeface="Gill Sans MT" panose="020B0502020104020203" pitchFamily="34" charset="0"/>
              </a:rPr>
              <a:pPr/>
              <a:t>‹#›</a:t>
            </a:fld>
            <a:endParaRPr lang="en-GB" sz="1000" dirty="0"/>
          </a:p>
        </p:txBody>
      </p:sp>
    </p:spTree>
    <p:extLst>
      <p:ext uri="{BB962C8B-B14F-4D97-AF65-F5344CB8AC3E}">
        <p14:creationId xmlns:p14="http://schemas.microsoft.com/office/powerpoint/2010/main" val="406450424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5" r:id="rId3"/>
    <p:sldLayoutId id="2147483846" r:id="rId4"/>
    <p:sldLayoutId id="2147483847" r:id="rId5"/>
    <p:sldLayoutId id="2147483848" r:id="rId6"/>
    <p:sldLayoutId id="2147483849" r:id="rId7"/>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lfh.org.uk/programmes/dysphagia/"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lyn.graham@eastriding.gov.uk"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78062"/>
            <a:ext cx="8208912" cy="3879851"/>
          </a:xfrm>
        </p:spPr>
        <p:txBody>
          <a:bodyPr/>
          <a:lstStyle/>
          <a:p>
            <a:r>
              <a:rPr lang="en-GB" sz="2600" dirty="0"/>
              <a:t>This training is intended to be delivered over a minimum of 4 hours. This can be 2x2 hr sessions but the trainer must bear in mind that the quiz at the end covers all the slides.</a:t>
            </a:r>
          </a:p>
          <a:p>
            <a:r>
              <a:rPr lang="en-GB" sz="2600" dirty="0"/>
              <a:t>The trainer must use the notes, where attached, for  each slide in their delivery. These are an aid to discuss the background of the slide content. </a:t>
            </a:r>
          </a:p>
          <a:p>
            <a:r>
              <a:rPr lang="en-GB" sz="2600" dirty="0"/>
              <a:t>The trainer will need access to a flip chart or similar for board blasts.</a:t>
            </a:r>
          </a:p>
          <a:p>
            <a:endParaRPr lang="en-GB" sz="1000" dirty="0"/>
          </a:p>
          <a:p>
            <a:pPr marL="0" indent="0" algn="r">
              <a:buNone/>
            </a:pPr>
            <a:r>
              <a:rPr lang="en-GB" sz="1600" dirty="0"/>
              <a:t>Updated 02/2022</a:t>
            </a:r>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1</a:t>
            </a:fld>
            <a:endParaRPr lang="en-GB" dirty="0"/>
          </a:p>
        </p:txBody>
      </p:sp>
      <p:sp>
        <p:nvSpPr>
          <p:cNvPr id="5" name="Title 4"/>
          <p:cNvSpPr>
            <a:spLocks noGrp="1"/>
          </p:cNvSpPr>
          <p:nvPr>
            <p:ph type="title"/>
          </p:nvPr>
        </p:nvSpPr>
        <p:spPr>
          <a:xfrm>
            <a:off x="179512" y="127000"/>
            <a:ext cx="8784976" cy="1655465"/>
          </a:xfrm>
          <a:prstGeom prst="roundRect">
            <a:avLst>
              <a:gd name="adj" fmla="val 3579"/>
            </a:avLst>
          </a:prstGeom>
          <a:solidFill>
            <a:srgbClr val="1B998D"/>
          </a:solidFill>
          <a:ln w="6350">
            <a:solidFill>
              <a:srgbClr val="146E65"/>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800" dirty="0"/>
              <a:t>Medication Management in Adult Care Sector Community Services</a:t>
            </a:r>
            <a:br>
              <a:rPr lang="en-GB" sz="3800" dirty="0"/>
            </a:br>
            <a:r>
              <a:rPr lang="en-GB" sz="3800" dirty="0"/>
              <a:t> (Train the Trainer)</a:t>
            </a:r>
            <a:endParaRPr lang="en-GB" sz="3800"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345549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8496944" cy="1196753"/>
          </a:xfrm>
        </p:spPr>
        <p:txBody>
          <a:bodyPr/>
          <a:lstStyle/>
          <a:p>
            <a:pPr algn="l"/>
            <a:r>
              <a:rPr lang="en-GB" sz="4000" b="1" dirty="0">
                <a:solidFill>
                  <a:srgbClr val="1DA396"/>
                </a:solidFill>
              </a:rPr>
              <a:t>Roles and Responsibilities – </a:t>
            </a:r>
            <a:br>
              <a:rPr lang="en-GB" sz="4000" b="1" dirty="0">
                <a:solidFill>
                  <a:srgbClr val="1DA396"/>
                </a:solidFill>
              </a:rPr>
            </a:br>
            <a:r>
              <a:rPr lang="en-GB" sz="4000" b="1" dirty="0">
                <a:solidFill>
                  <a:srgbClr val="1DA396"/>
                </a:solidFill>
              </a:rPr>
              <a:t>Domiciliary Care Agency Continued</a:t>
            </a:r>
          </a:p>
        </p:txBody>
      </p:sp>
      <p:sp>
        <p:nvSpPr>
          <p:cNvPr id="3" name="Content Placeholder 2"/>
          <p:cNvSpPr>
            <a:spLocks noGrp="1"/>
          </p:cNvSpPr>
          <p:nvPr>
            <p:ph idx="1"/>
          </p:nvPr>
        </p:nvSpPr>
        <p:spPr>
          <a:xfrm>
            <a:off x="388503" y="1340631"/>
            <a:ext cx="8496944" cy="4888991"/>
          </a:xfrm>
        </p:spPr>
        <p:txBody>
          <a:bodyPr/>
          <a:lstStyle/>
          <a:p>
            <a:pPr marL="0" indent="0">
              <a:buNone/>
            </a:pPr>
            <a:r>
              <a:rPr lang="en-GB" sz="2000" dirty="0"/>
              <a:t>Ensures that, if a medication is prescribed mid cycle, this is (in order of preference and risk): </a:t>
            </a:r>
          </a:p>
          <a:p>
            <a:r>
              <a:rPr lang="en-GB" sz="2000" dirty="0"/>
              <a:t>1) Ideally, added to the existing domMAR by the Pharmacy </a:t>
            </a:r>
          </a:p>
          <a:p>
            <a:r>
              <a:rPr lang="en-GB" sz="2000" dirty="0"/>
              <a:t>2) A second domMAR is obtained or </a:t>
            </a:r>
          </a:p>
          <a:p>
            <a:r>
              <a:rPr lang="en-GB" sz="2000" dirty="0"/>
              <a:t>3) In exceptional circumstances, if the above is not possible, e.g. Out of Hours when the pharmacy is closed, the DCA directs the carer to handwrite a temporary domMAR chart, ensuring that the carer follows the agreed process (see Appendix 3 ) &amp; that this is in place for the minimum length of time </a:t>
            </a:r>
          </a:p>
          <a:p>
            <a:r>
              <a:rPr lang="en-GB" sz="2000" dirty="0"/>
              <a:t>Ensures that DCWs are able to prioritise their visits for people who need support with time-sensitive medicines (7 Right’s) 	</a:t>
            </a:r>
          </a:p>
          <a:p>
            <a:r>
              <a:rPr lang="en-GB" sz="2000" dirty="0"/>
              <a:t>Has robust processes in place for handling urgent changes to a service user’s medicines from a prescriber</a:t>
            </a:r>
          </a:p>
          <a:p>
            <a:r>
              <a:rPr lang="en-GB" sz="2000" dirty="0"/>
              <a:t>Monitors and reviews the service provided via monthly audit of domMAR charts 	</a:t>
            </a:r>
          </a:p>
          <a:p>
            <a:pPr marL="0" indent="0">
              <a:buNone/>
            </a:pPr>
            <a:endParaRPr lang="en-GB" sz="1800" dirty="0"/>
          </a:p>
          <a:p>
            <a:endParaRPr lang="en-GB" sz="24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10</a:t>
            </a:fld>
            <a:endParaRPr lang="en-GB" dirty="0"/>
          </a:p>
        </p:txBody>
      </p:sp>
    </p:spTree>
    <p:extLst>
      <p:ext uri="{BB962C8B-B14F-4D97-AF65-F5344CB8AC3E}">
        <p14:creationId xmlns:p14="http://schemas.microsoft.com/office/powerpoint/2010/main" val="202515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25356"/>
            <a:ext cx="8496944" cy="1331439"/>
          </a:xfrm>
        </p:spPr>
        <p:txBody>
          <a:bodyPr/>
          <a:lstStyle/>
          <a:p>
            <a:pPr algn="l"/>
            <a:r>
              <a:rPr lang="en-GB" sz="4000" b="1" dirty="0">
                <a:solidFill>
                  <a:srgbClr val="1DA396"/>
                </a:solidFill>
              </a:rPr>
              <a:t>Roles and Responsibilities – Domiciliary Care Agency continued</a:t>
            </a:r>
          </a:p>
        </p:txBody>
      </p:sp>
      <p:sp>
        <p:nvSpPr>
          <p:cNvPr id="3" name="Content Placeholder 2"/>
          <p:cNvSpPr>
            <a:spLocks noGrp="1"/>
          </p:cNvSpPr>
          <p:nvPr>
            <p:ph idx="1"/>
          </p:nvPr>
        </p:nvSpPr>
        <p:spPr>
          <a:xfrm>
            <a:off x="526572" y="1760986"/>
            <a:ext cx="8293903" cy="4497387"/>
          </a:xfrm>
        </p:spPr>
        <p:txBody>
          <a:bodyPr/>
          <a:lstStyle/>
          <a:p>
            <a:endParaRPr lang="en-GB" sz="2400" dirty="0"/>
          </a:p>
          <a:p>
            <a:r>
              <a:rPr lang="en-GB" sz="2400" dirty="0"/>
              <a:t>Informs the Community Wellbeing Team of any significant change/s that may trigger the need for a review. </a:t>
            </a:r>
          </a:p>
          <a:p>
            <a:pPr marL="0" indent="0">
              <a:buNone/>
            </a:pPr>
            <a:r>
              <a:rPr lang="en-GB" sz="800" dirty="0"/>
              <a:t>	</a:t>
            </a:r>
          </a:p>
          <a:p>
            <a:r>
              <a:rPr lang="en-GB" sz="2400" dirty="0"/>
              <a:t>Ensures that incidents and ‘near-misses’ are recorded appropriately and used as a learning tool to improve the service</a:t>
            </a:r>
          </a:p>
          <a:p>
            <a:pPr marL="0" indent="0">
              <a:buNone/>
            </a:pPr>
            <a:endParaRPr lang="en-GB" sz="800" dirty="0"/>
          </a:p>
          <a:p>
            <a:r>
              <a:rPr lang="en-GB" sz="2400" dirty="0"/>
              <a:t>Takes responsibility for resolving problems and investigating incidents. </a:t>
            </a:r>
          </a:p>
          <a:p>
            <a:pPr marL="0" indent="0">
              <a:buNone/>
            </a:pPr>
            <a:endParaRPr lang="en-GB" sz="8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11</a:t>
            </a:fld>
            <a:endParaRPr lang="en-GB" dirty="0"/>
          </a:p>
        </p:txBody>
      </p:sp>
    </p:spTree>
    <p:extLst>
      <p:ext uri="{BB962C8B-B14F-4D97-AF65-F5344CB8AC3E}">
        <p14:creationId xmlns:p14="http://schemas.microsoft.com/office/powerpoint/2010/main" val="146831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2231" y="260648"/>
            <a:ext cx="9144000" cy="1143000"/>
          </a:xfrm>
        </p:spPr>
        <p:txBody>
          <a:bodyPr/>
          <a:lstStyle/>
          <a:p>
            <a:pPr algn="l"/>
            <a:r>
              <a:rPr lang="en-GB" sz="4000" b="1" dirty="0">
                <a:solidFill>
                  <a:srgbClr val="1DA396"/>
                </a:solidFill>
              </a:rPr>
              <a:t>Roles and Responsibilities - Care Workers</a:t>
            </a:r>
          </a:p>
        </p:txBody>
      </p:sp>
      <p:sp>
        <p:nvSpPr>
          <p:cNvPr id="27651" name="Rectangle 3"/>
          <p:cNvSpPr>
            <a:spLocks noGrp="1" noChangeArrowheads="1"/>
          </p:cNvSpPr>
          <p:nvPr>
            <p:ph type="body" idx="1"/>
          </p:nvPr>
        </p:nvSpPr>
        <p:spPr>
          <a:xfrm>
            <a:off x="490431" y="1268760"/>
            <a:ext cx="8167600" cy="4824536"/>
          </a:xfrm>
        </p:spPr>
        <p:txBody>
          <a:bodyPr/>
          <a:lstStyle/>
          <a:p>
            <a:pPr>
              <a:buFont typeface="Arial" panose="020B0604020202020204" pitchFamily="34" charset="0"/>
              <a:buChar char="•"/>
            </a:pPr>
            <a:r>
              <a:rPr lang="en-GB" sz="2400" dirty="0"/>
              <a:t>Deliver the care outlined in the Care Plan and only assist with medication where they have had the required training and competency assessment. This includes opening bottles, etc.</a:t>
            </a:r>
          </a:p>
          <a:p>
            <a:pPr>
              <a:buFont typeface="Arial" panose="020B0604020202020204" pitchFamily="34" charset="0"/>
              <a:buChar char="•"/>
            </a:pPr>
            <a:r>
              <a:rPr lang="en-GB" sz="2400" dirty="0"/>
              <a:t>Check dates on medication labels and domMAR and ensure they do not differ by more than 5 days</a:t>
            </a:r>
          </a:p>
          <a:p>
            <a:pPr>
              <a:buFont typeface="Arial" panose="020B0604020202020204" pitchFamily="34" charset="0"/>
              <a:buChar char="•"/>
            </a:pPr>
            <a:r>
              <a:rPr lang="en-GB" sz="2400" dirty="0"/>
              <a:t>Record administration on the domMAR chart following the policy</a:t>
            </a:r>
          </a:p>
          <a:p>
            <a:pPr>
              <a:buFont typeface="Arial" panose="020B0604020202020204" pitchFamily="34" charset="0"/>
              <a:buChar char="•"/>
            </a:pPr>
            <a:r>
              <a:rPr lang="en-GB" sz="2400" dirty="0"/>
              <a:t>Do not make any clinical decisions or judgements e.g. increase dose </a:t>
            </a:r>
          </a:p>
          <a:p>
            <a:pPr>
              <a:buFont typeface="Arial" panose="020B0604020202020204" pitchFamily="34" charset="0"/>
              <a:buChar char="•"/>
            </a:pPr>
            <a:r>
              <a:rPr lang="en-GB" sz="2400" dirty="0"/>
              <a:t>Report any concerns to line manager and document in the care plan </a:t>
            </a:r>
          </a:p>
          <a:p>
            <a:pPr>
              <a:buFont typeface="Arial" panose="020B0604020202020204" pitchFamily="34" charset="0"/>
              <a:buChar char="•"/>
            </a:pPr>
            <a:r>
              <a:rPr lang="en-GB" sz="2400" dirty="0"/>
              <a:t>Report any change in circumstance to line manager </a:t>
            </a:r>
          </a:p>
          <a:p>
            <a:pPr lvl="1"/>
            <a:endParaRPr lang="en-GB" sz="2000" dirty="0"/>
          </a:p>
          <a:p>
            <a:pPr lvl="1"/>
            <a:endParaRPr lang="en-GB" dirty="0"/>
          </a:p>
        </p:txBody>
      </p:sp>
      <p:sp>
        <p:nvSpPr>
          <p:cNvPr id="15365" name="Slide Number Placeholder 4"/>
          <p:cNvSpPr>
            <a:spLocks noGrp="1"/>
          </p:cNvSpPr>
          <p:nvPr>
            <p:ph type="sldNum" sz="quarter" idx="12"/>
          </p:nvPr>
        </p:nvSpPr>
        <p:spPr>
          <a:noFill/>
        </p:spPr>
        <p:txBody>
          <a:bodyPr/>
          <a:lstStyle/>
          <a:p>
            <a:fld id="{31C5E355-C221-4240-81A2-09B8258ED157}" type="slidenum">
              <a:rPr lang="en-GB" smtClean="0"/>
              <a:pPr/>
              <a:t>12</a:t>
            </a:fld>
            <a:endParaRPr lang="en-GB" dirty="0"/>
          </a:p>
        </p:txBody>
      </p:sp>
    </p:spTree>
    <p:extLst>
      <p:ext uri="{BB962C8B-B14F-4D97-AF65-F5344CB8AC3E}">
        <p14:creationId xmlns:p14="http://schemas.microsoft.com/office/powerpoint/2010/main" val="20204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9" y="207967"/>
            <a:ext cx="9144000" cy="1266020"/>
          </a:xfrm>
        </p:spPr>
        <p:txBody>
          <a:bodyPr/>
          <a:lstStyle/>
          <a:p>
            <a:pPr algn="l"/>
            <a:r>
              <a:rPr lang="en-GB" sz="3200" b="1" dirty="0">
                <a:solidFill>
                  <a:srgbClr val="1DA396"/>
                </a:solidFill>
              </a:rPr>
              <a:t>Roles and Responsibilities - Dispensers (Community Pharmacies/Dispensing GPs and some hospitals)</a:t>
            </a:r>
            <a:endParaRPr lang="en-GB" b="1" dirty="0">
              <a:solidFill>
                <a:srgbClr val="1DA396"/>
              </a:solidFill>
            </a:endParaRPr>
          </a:p>
        </p:txBody>
      </p:sp>
      <p:sp>
        <p:nvSpPr>
          <p:cNvPr id="3" name="Content Placeholder 2"/>
          <p:cNvSpPr>
            <a:spLocks noGrp="1"/>
          </p:cNvSpPr>
          <p:nvPr>
            <p:ph idx="1"/>
          </p:nvPr>
        </p:nvSpPr>
        <p:spPr>
          <a:xfrm>
            <a:off x="377828" y="1497923"/>
            <a:ext cx="8424935" cy="4539615"/>
          </a:xfrm>
        </p:spPr>
        <p:txBody>
          <a:bodyPr/>
          <a:lstStyle/>
          <a:p>
            <a:r>
              <a:rPr lang="en-GB" sz="1800" dirty="0"/>
              <a:t>Supply medication by an authorised prescriber in a timely manner and of a suitable quality, in compliance with legal requirements</a:t>
            </a:r>
          </a:p>
          <a:p>
            <a:r>
              <a:rPr lang="en-GB" sz="1800" dirty="0"/>
              <a:t>Produce a domMAR only upon receipt of a domMAR request form and mark the patient record accordingly </a:t>
            </a:r>
          </a:p>
          <a:p>
            <a:r>
              <a:rPr lang="en-GB" sz="1800" dirty="0"/>
              <a:t>Do a clinical check of the prescription to see if any changes can be made to simplify the regimen</a:t>
            </a:r>
          </a:p>
          <a:p>
            <a:r>
              <a:rPr lang="en-GB" sz="1800" dirty="0"/>
              <a:t>Ensure the carer receives support and advice including annotating the domMAR with the best time of day to administer the medication, collaborating with the DCA to fit in with care calls</a:t>
            </a:r>
          </a:p>
          <a:p>
            <a:r>
              <a:rPr lang="en-GB" sz="1800" dirty="0"/>
              <a:t>Where half a tablet is required, and there is no licenced alternative, supply a tablet cutter and show the carer how to use it </a:t>
            </a:r>
          </a:p>
          <a:p>
            <a:r>
              <a:rPr lang="en-GB" sz="1800" dirty="0"/>
              <a:t>Where crushing is required, and there is no licenced alternative, supply a tablet crusher and show the carer how to use it </a:t>
            </a:r>
          </a:p>
          <a:p>
            <a:r>
              <a:rPr lang="en-GB" sz="2000" dirty="0"/>
              <a:t>Liaise with the prescriber if the directions don’t give clear instructions to enable the carer to administer it safely </a:t>
            </a:r>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13</a:t>
            </a:fld>
            <a:endParaRPr lang="en-GB" dirty="0"/>
          </a:p>
        </p:txBody>
      </p:sp>
    </p:spTree>
    <p:extLst>
      <p:ext uri="{BB962C8B-B14F-4D97-AF65-F5344CB8AC3E}">
        <p14:creationId xmlns:p14="http://schemas.microsoft.com/office/powerpoint/2010/main" val="180343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9" y="260648"/>
            <a:ext cx="9059863" cy="1296144"/>
          </a:xfrm>
        </p:spPr>
        <p:txBody>
          <a:bodyPr/>
          <a:lstStyle/>
          <a:p>
            <a:pPr algn="l"/>
            <a:r>
              <a:rPr lang="en-GB" sz="3200" b="1" dirty="0">
                <a:solidFill>
                  <a:srgbClr val="1DA396"/>
                </a:solidFill>
              </a:rPr>
              <a:t>Roles and Responsibilities - Dispensers (Community Pharmacies/Dispensing GPs and some hospitals)</a:t>
            </a:r>
          </a:p>
        </p:txBody>
      </p:sp>
      <p:sp>
        <p:nvSpPr>
          <p:cNvPr id="3" name="Content Placeholder 2"/>
          <p:cNvSpPr>
            <a:spLocks noGrp="1"/>
          </p:cNvSpPr>
          <p:nvPr>
            <p:ph idx="1"/>
          </p:nvPr>
        </p:nvSpPr>
        <p:spPr>
          <a:xfrm>
            <a:off x="377828" y="1484785"/>
            <a:ext cx="8426731" cy="4829275"/>
          </a:xfrm>
        </p:spPr>
        <p:txBody>
          <a:bodyPr/>
          <a:lstStyle/>
          <a:p>
            <a:endParaRPr lang="en-GB" sz="800" dirty="0"/>
          </a:p>
          <a:p>
            <a:r>
              <a:rPr lang="en-GB" sz="2600" dirty="0"/>
              <a:t>For a mid-month prescription the domMAR should be returned to the pharmacy for a new label, where possible, if not a 2nd domMAR can be supplied</a:t>
            </a:r>
          </a:p>
          <a:p>
            <a:pPr marL="0" indent="0">
              <a:buNone/>
            </a:pPr>
            <a:endParaRPr lang="en-GB" sz="800" dirty="0"/>
          </a:p>
          <a:p>
            <a:r>
              <a:rPr lang="en-GB" sz="2600" dirty="0"/>
              <a:t>Ensure medication is collected on time by contacting DCA and complete an incident form if not collected </a:t>
            </a:r>
          </a:p>
          <a:p>
            <a:pPr marL="0" indent="0">
              <a:buNone/>
            </a:pPr>
            <a:endParaRPr lang="en-GB" sz="800" dirty="0"/>
          </a:p>
          <a:p>
            <a:r>
              <a:rPr lang="en-GB" sz="2600" dirty="0"/>
              <a:t>Supply a patient information leaflet for every medicine</a:t>
            </a:r>
          </a:p>
          <a:p>
            <a:pPr marL="0" indent="0">
              <a:buNone/>
            </a:pPr>
            <a:endParaRPr lang="en-GB" sz="800" dirty="0"/>
          </a:p>
          <a:p>
            <a:r>
              <a:rPr lang="en-GB" sz="2600" dirty="0"/>
              <a:t>Provide ongoing advice about a service user’s medication</a:t>
            </a:r>
          </a:p>
          <a:p>
            <a:pPr marL="0" indent="0">
              <a:buNone/>
            </a:pPr>
            <a:endParaRPr lang="en-GB" sz="800" dirty="0"/>
          </a:p>
          <a:p>
            <a:r>
              <a:rPr lang="en-GB" sz="2600" b="1" dirty="0"/>
              <a:t>Under no circumstances should loose labels be offered to carers to add later</a:t>
            </a:r>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14</a:t>
            </a:fld>
            <a:endParaRPr lang="en-GB" dirty="0"/>
          </a:p>
        </p:txBody>
      </p:sp>
    </p:spTree>
    <p:extLst>
      <p:ext uri="{BB962C8B-B14F-4D97-AF65-F5344CB8AC3E}">
        <p14:creationId xmlns:p14="http://schemas.microsoft.com/office/powerpoint/2010/main" val="272393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7" y="260648"/>
            <a:ext cx="7992889" cy="1143000"/>
          </a:xfrm>
        </p:spPr>
        <p:txBody>
          <a:bodyPr/>
          <a:lstStyle/>
          <a:p>
            <a:pPr algn="l"/>
            <a:r>
              <a:rPr lang="en-GB" sz="4000" b="1" dirty="0">
                <a:solidFill>
                  <a:srgbClr val="1DA396"/>
                </a:solidFill>
              </a:rPr>
              <a:t>Roles and Responsibilities - Nursing Personnel</a:t>
            </a:r>
          </a:p>
        </p:txBody>
      </p:sp>
      <p:sp>
        <p:nvSpPr>
          <p:cNvPr id="3" name="Content Placeholder 2"/>
          <p:cNvSpPr>
            <a:spLocks noGrp="1"/>
          </p:cNvSpPr>
          <p:nvPr>
            <p:ph idx="1"/>
          </p:nvPr>
        </p:nvSpPr>
        <p:spPr>
          <a:xfrm>
            <a:off x="671515" y="1954735"/>
            <a:ext cx="8161015" cy="4287316"/>
          </a:xfrm>
        </p:spPr>
        <p:txBody>
          <a:bodyPr/>
          <a:lstStyle/>
          <a:p>
            <a:r>
              <a:rPr lang="en-GB" sz="2800" dirty="0"/>
              <a:t>Provide nursing and clinical care</a:t>
            </a:r>
          </a:p>
          <a:p>
            <a:r>
              <a:rPr lang="en-GB" sz="2800" dirty="0"/>
              <a:t>Monitor the health status of the service user while providing this care </a:t>
            </a:r>
          </a:p>
          <a:p>
            <a:r>
              <a:rPr lang="en-GB" sz="2800" dirty="0"/>
              <a:t>For specialist services e.g. stoma/continence support and to educate the service user and carer in coping with the condition </a:t>
            </a:r>
          </a:p>
          <a:p>
            <a:r>
              <a:rPr lang="en-GB" sz="2800" dirty="0"/>
              <a:t>For specialised techniques being undertaken by carers, to train and support all carers involved with that person’s care</a:t>
            </a:r>
          </a:p>
          <a:p>
            <a:pPr marL="0" indent="0">
              <a:buNone/>
            </a:pPr>
            <a:endParaRPr lang="en-GB" sz="10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15</a:t>
            </a:fld>
            <a:endParaRPr lang="en-GB" dirty="0"/>
          </a:p>
        </p:txBody>
      </p:sp>
    </p:spTree>
    <p:extLst>
      <p:ext uri="{BB962C8B-B14F-4D97-AF65-F5344CB8AC3E}">
        <p14:creationId xmlns:p14="http://schemas.microsoft.com/office/powerpoint/2010/main" val="202704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671513" y="762000"/>
            <a:ext cx="7788920" cy="1143000"/>
          </a:xfrm>
        </p:spPr>
        <p:txBody>
          <a:bodyPr/>
          <a:lstStyle/>
          <a:p>
            <a:pPr algn="l" eaLnBrk="1" hangingPunct="1"/>
            <a:r>
              <a:rPr lang="en-GB" sz="4000" b="1" dirty="0">
                <a:solidFill>
                  <a:srgbClr val="1DA396"/>
                </a:solidFill>
              </a:rPr>
              <a:t>Independence and Choice</a:t>
            </a:r>
          </a:p>
        </p:txBody>
      </p:sp>
      <p:sp>
        <p:nvSpPr>
          <p:cNvPr id="7171" name="Rectangle 3"/>
          <p:cNvSpPr>
            <a:spLocks noGrp="1" noChangeArrowheads="1"/>
          </p:cNvSpPr>
          <p:nvPr>
            <p:ph type="body" idx="1"/>
          </p:nvPr>
        </p:nvSpPr>
        <p:spPr>
          <a:xfrm>
            <a:off x="827584" y="2276875"/>
            <a:ext cx="7848872" cy="3672895"/>
          </a:xfrm>
        </p:spPr>
        <p:txBody>
          <a:bodyPr/>
          <a:lstStyle/>
          <a:p>
            <a:pPr eaLnBrk="1" hangingPunct="1">
              <a:lnSpc>
                <a:spcPct val="90000"/>
              </a:lnSpc>
              <a:buFont typeface="Wingdings" pitchFamily="2" charset="2"/>
              <a:buNone/>
            </a:pPr>
            <a:endParaRPr lang="en-GB" sz="1000" dirty="0"/>
          </a:p>
          <a:p>
            <a:pPr eaLnBrk="1" hangingPunct="1">
              <a:lnSpc>
                <a:spcPct val="90000"/>
              </a:lnSpc>
              <a:buFont typeface="Wingdings" pitchFamily="2" charset="2"/>
              <a:buNone/>
            </a:pPr>
            <a:r>
              <a:rPr lang="en-GB" sz="2800" dirty="0"/>
              <a:t>“Every Person has different needs”</a:t>
            </a:r>
          </a:p>
          <a:p>
            <a:pPr algn="ctr" eaLnBrk="1" hangingPunct="1">
              <a:lnSpc>
                <a:spcPct val="90000"/>
              </a:lnSpc>
              <a:buFont typeface="Wingdings" pitchFamily="2" charset="2"/>
              <a:buNone/>
            </a:pPr>
            <a:endParaRPr lang="en-GB" sz="1800" dirty="0"/>
          </a:p>
          <a:p>
            <a:pPr eaLnBrk="1" hangingPunct="1">
              <a:lnSpc>
                <a:spcPct val="90000"/>
              </a:lnSpc>
              <a:buFont typeface="Wingdings" pitchFamily="2" charset="2"/>
              <a:buNone/>
            </a:pPr>
            <a:r>
              <a:rPr lang="en-GB" sz="2800" dirty="0"/>
              <a:t>“Every Person should be treated as an individual”</a:t>
            </a:r>
          </a:p>
          <a:p>
            <a:pPr algn="ctr" eaLnBrk="1" hangingPunct="1">
              <a:lnSpc>
                <a:spcPct val="90000"/>
              </a:lnSpc>
              <a:buFont typeface="Wingdings" pitchFamily="2" charset="2"/>
              <a:buNone/>
            </a:pPr>
            <a:endParaRPr lang="en-GB" sz="1800" dirty="0"/>
          </a:p>
          <a:p>
            <a:pPr>
              <a:spcBef>
                <a:spcPts val="0"/>
              </a:spcBef>
              <a:buNone/>
            </a:pPr>
            <a:r>
              <a:rPr lang="en-GB" sz="2800" dirty="0"/>
              <a:t>“Just because a Person has the same diagnosis</a:t>
            </a:r>
          </a:p>
          <a:p>
            <a:pPr>
              <a:spcBef>
                <a:spcPts val="0"/>
              </a:spcBef>
              <a:buNone/>
            </a:pPr>
            <a:r>
              <a:rPr lang="en-GB" sz="2800" dirty="0"/>
              <a:t> as another person does not mean that their </a:t>
            </a:r>
          </a:p>
          <a:p>
            <a:pPr>
              <a:spcBef>
                <a:spcPts val="0"/>
              </a:spcBef>
              <a:buNone/>
            </a:pPr>
            <a:r>
              <a:rPr lang="en-GB" sz="2800" dirty="0"/>
              <a:t> needs are the same”</a:t>
            </a:r>
          </a:p>
          <a:p>
            <a:pPr>
              <a:spcBef>
                <a:spcPts val="0"/>
              </a:spcBef>
              <a:buNone/>
            </a:pPr>
            <a:endParaRPr lang="en-GB" sz="1000" dirty="0"/>
          </a:p>
        </p:txBody>
      </p:sp>
      <p:sp>
        <p:nvSpPr>
          <p:cNvPr id="7172" name="Slide Number Placeholder 3"/>
          <p:cNvSpPr>
            <a:spLocks noGrp="1"/>
          </p:cNvSpPr>
          <p:nvPr>
            <p:ph type="sldNum" sz="quarter" idx="12"/>
          </p:nvPr>
        </p:nvSpPr>
        <p:spPr>
          <a:noFill/>
        </p:spPr>
        <p:txBody>
          <a:bodyPr/>
          <a:lstStyle/>
          <a:p>
            <a:fld id="{EFB18ECB-8508-47D1-BA64-99910CFE0DB4}" type="slidenum">
              <a:rPr lang="en-GB" smtClean="0"/>
              <a:pPr/>
              <a:t>16</a:t>
            </a:fld>
            <a:endParaRPr lang="en-GB" dirty="0"/>
          </a:p>
        </p:txBody>
      </p:sp>
    </p:spTree>
    <p:extLst>
      <p:ext uri="{BB962C8B-B14F-4D97-AF65-F5344CB8AC3E}">
        <p14:creationId xmlns:p14="http://schemas.microsoft.com/office/powerpoint/2010/main" val="418616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323531" y="332656"/>
            <a:ext cx="8291265" cy="878632"/>
          </a:xfrm>
        </p:spPr>
        <p:txBody>
          <a:bodyPr/>
          <a:lstStyle/>
          <a:p>
            <a:pPr algn="l" eaLnBrk="1" hangingPunct="1"/>
            <a:r>
              <a:rPr lang="en-GB" sz="4000" b="1" dirty="0">
                <a:solidFill>
                  <a:srgbClr val="1DA396"/>
                </a:solidFill>
              </a:rPr>
              <a:t>Independence and Choice continued</a:t>
            </a:r>
          </a:p>
        </p:txBody>
      </p:sp>
      <p:sp>
        <p:nvSpPr>
          <p:cNvPr id="8195" name="Rectangle 3"/>
          <p:cNvSpPr>
            <a:spLocks noGrp="1" noChangeArrowheads="1"/>
          </p:cNvSpPr>
          <p:nvPr>
            <p:ph type="body" idx="1"/>
          </p:nvPr>
        </p:nvSpPr>
        <p:spPr>
          <a:xfrm>
            <a:off x="671515" y="1480391"/>
            <a:ext cx="8148959" cy="4535152"/>
          </a:xfrm>
        </p:spPr>
        <p:txBody>
          <a:bodyPr/>
          <a:lstStyle/>
          <a:p>
            <a:pPr eaLnBrk="1" hangingPunct="1">
              <a:lnSpc>
                <a:spcPct val="90000"/>
              </a:lnSpc>
            </a:pPr>
            <a:r>
              <a:rPr lang="en-GB" sz="2800" dirty="0"/>
              <a:t>Within Domiciliary Care we strive to assist the Service User to maintain their independence and choice.</a:t>
            </a:r>
          </a:p>
          <a:p>
            <a:pPr marL="0" indent="0">
              <a:lnSpc>
                <a:spcPct val="90000"/>
              </a:lnSpc>
              <a:buNone/>
            </a:pPr>
            <a:endParaRPr lang="en-GB" sz="800" dirty="0"/>
          </a:p>
          <a:p>
            <a:pPr eaLnBrk="1" hangingPunct="1">
              <a:lnSpc>
                <a:spcPct val="90000"/>
              </a:lnSpc>
            </a:pPr>
            <a:r>
              <a:rPr lang="en-GB" sz="2800" dirty="0"/>
              <a:t>Many Service Users are able to self-medicate</a:t>
            </a:r>
          </a:p>
          <a:p>
            <a:pPr eaLnBrk="1" hangingPunct="1">
              <a:lnSpc>
                <a:spcPct val="90000"/>
              </a:lnSpc>
            </a:pPr>
            <a:r>
              <a:rPr lang="en-GB" sz="2800" dirty="0"/>
              <a:t>Some Service Users are supported by the NHS to self-medicate</a:t>
            </a:r>
          </a:p>
          <a:p>
            <a:pPr marL="0" indent="0">
              <a:lnSpc>
                <a:spcPct val="90000"/>
              </a:lnSpc>
              <a:buNone/>
            </a:pPr>
            <a:endParaRPr lang="en-GB" sz="800" dirty="0"/>
          </a:p>
          <a:p>
            <a:pPr eaLnBrk="1" hangingPunct="1">
              <a:lnSpc>
                <a:spcPct val="90000"/>
              </a:lnSpc>
            </a:pPr>
            <a:r>
              <a:rPr lang="en-GB" sz="2800" dirty="0"/>
              <a:t>Some Service Users may be able to partially self-medicate (For example – they can manage their oral medication but have mobility issues which mean they require help with applying creams)</a:t>
            </a:r>
          </a:p>
        </p:txBody>
      </p:sp>
      <p:sp>
        <p:nvSpPr>
          <p:cNvPr id="8196" name="Slide Number Placeholder 3"/>
          <p:cNvSpPr>
            <a:spLocks noGrp="1"/>
          </p:cNvSpPr>
          <p:nvPr>
            <p:ph type="sldNum" sz="quarter" idx="12"/>
          </p:nvPr>
        </p:nvSpPr>
        <p:spPr>
          <a:noFill/>
        </p:spPr>
        <p:txBody>
          <a:bodyPr/>
          <a:lstStyle/>
          <a:p>
            <a:fld id="{86CED23C-207F-42E0-84C6-2ABFB21DC2CD}" type="slidenum">
              <a:rPr lang="en-GB" smtClean="0"/>
              <a:pPr/>
              <a:t>17</a:t>
            </a:fld>
            <a:endParaRPr lang="en-GB" dirty="0"/>
          </a:p>
        </p:txBody>
      </p:sp>
    </p:spTree>
    <p:extLst>
      <p:ext uri="{BB962C8B-B14F-4D97-AF65-F5344CB8AC3E}">
        <p14:creationId xmlns:p14="http://schemas.microsoft.com/office/powerpoint/2010/main" val="424170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39555" y="332656"/>
            <a:ext cx="8143909" cy="1143000"/>
          </a:xfrm>
        </p:spPr>
        <p:txBody>
          <a:bodyPr/>
          <a:lstStyle/>
          <a:p>
            <a:pPr algn="l" eaLnBrk="1" hangingPunct="1"/>
            <a:r>
              <a:rPr lang="en-GB" sz="4000" b="1" dirty="0">
                <a:solidFill>
                  <a:srgbClr val="1DA396"/>
                </a:solidFill>
              </a:rPr>
              <a:t>Privacy, Dignity and Consent</a:t>
            </a:r>
          </a:p>
        </p:txBody>
      </p:sp>
      <p:sp>
        <p:nvSpPr>
          <p:cNvPr id="9219" name="Rectangle 3"/>
          <p:cNvSpPr>
            <a:spLocks noGrp="1" noChangeArrowheads="1"/>
          </p:cNvSpPr>
          <p:nvPr>
            <p:ph type="body" idx="1"/>
          </p:nvPr>
        </p:nvSpPr>
        <p:spPr>
          <a:xfrm>
            <a:off x="671514" y="2032921"/>
            <a:ext cx="8011948" cy="3715965"/>
          </a:xfrm>
        </p:spPr>
        <p:txBody>
          <a:bodyPr/>
          <a:lstStyle/>
          <a:p>
            <a:pPr eaLnBrk="1" hangingPunct="1"/>
            <a:r>
              <a:rPr lang="en-GB" sz="2800" dirty="0"/>
              <a:t>Privacy – confidentiality</a:t>
            </a:r>
          </a:p>
          <a:p>
            <a:pPr marL="0" indent="0">
              <a:buNone/>
            </a:pPr>
            <a:endParaRPr lang="en-GB" sz="1000" dirty="0"/>
          </a:p>
          <a:p>
            <a:pPr eaLnBrk="1" hangingPunct="1"/>
            <a:r>
              <a:rPr lang="en-GB" sz="2800" dirty="0"/>
              <a:t>Dignity – respect. This includes being sensitive to cultural differences</a:t>
            </a:r>
          </a:p>
          <a:p>
            <a:pPr marL="0" indent="0">
              <a:buNone/>
            </a:pPr>
            <a:endParaRPr lang="en-GB" sz="1000" dirty="0"/>
          </a:p>
          <a:p>
            <a:pPr eaLnBrk="1" hangingPunct="1"/>
            <a:r>
              <a:rPr lang="en-GB" sz="2800" dirty="0"/>
              <a:t>Consent – obtained and recorded by the Community Wellbeing Team (formerly Social Services Care Management Team). A service user has the right to withdraw consent at any time.</a:t>
            </a:r>
          </a:p>
          <a:p>
            <a:pPr marL="0" indent="0">
              <a:buNone/>
            </a:pPr>
            <a:endParaRPr lang="en-GB" sz="1000" dirty="0"/>
          </a:p>
        </p:txBody>
      </p:sp>
      <p:sp>
        <p:nvSpPr>
          <p:cNvPr id="9220" name="Slide Number Placeholder 3"/>
          <p:cNvSpPr>
            <a:spLocks noGrp="1"/>
          </p:cNvSpPr>
          <p:nvPr>
            <p:ph type="sldNum" sz="quarter" idx="12"/>
          </p:nvPr>
        </p:nvSpPr>
        <p:spPr>
          <a:noFill/>
        </p:spPr>
        <p:txBody>
          <a:bodyPr/>
          <a:lstStyle/>
          <a:p>
            <a:fld id="{3C41EE6A-A71C-4A68-9AAE-040CAC8EB04D}" type="slidenum">
              <a:rPr lang="en-GB" smtClean="0"/>
              <a:pPr/>
              <a:t>18</a:t>
            </a:fld>
            <a:endParaRPr lang="en-GB" dirty="0"/>
          </a:p>
        </p:txBody>
      </p:sp>
    </p:spTree>
    <p:extLst>
      <p:ext uri="{BB962C8B-B14F-4D97-AF65-F5344CB8AC3E}">
        <p14:creationId xmlns:p14="http://schemas.microsoft.com/office/powerpoint/2010/main" val="114380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332656"/>
            <a:ext cx="7924800" cy="1143000"/>
          </a:xfrm>
        </p:spPr>
        <p:txBody>
          <a:bodyPr/>
          <a:lstStyle/>
          <a:p>
            <a:pPr algn="l"/>
            <a:r>
              <a:rPr lang="en-GB" sz="4000" b="1" dirty="0">
                <a:solidFill>
                  <a:srgbClr val="1DA396"/>
                </a:solidFill>
              </a:rPr>
              <a:t>Barriers to taking medicines</a:t>
            </a:r>
          </a:p>
        </p:txBody>
      </p:sp>
      <p:sp>
        <p:nvSpPr>
          <p:cNvPr id="3" name="Content Placeholder 2"/>
          <p:cNvSpPr>
            <a:spLocks noGrp="1"/>
          </p:cNvSpPr>
          <p:nvPr>
            <p:ph idx="1"/>
          </p:nvPr>
        </p:nvSpPr>
        <p:spPr/>
        <p:txBody>
          <a:bodyPr/>
          <a:lstStyle/>
          <a:p>
            <a:endParaRPr lang="en-GB" sz="2800" dirty="0"/>
          </a:p>
          <a:p>
            <a:r>
              <a:rPr lang="en-GB" sz="2800" dirty="0"/>
              <a:t>Can you suggest reasons why a person may not take their medication? </a:t>
            </a:r>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19</a:t>
            </a:fld>
            <a:endParaRPr lang="en-GB" dirty="0"/>
          </a:p>
        </p:txBody>
      </p:sp>
    </p:spTree>
    <p:extLst>
      <p:ext uri="{BB962C8B-B14F-4D97-AF65-F5344CB8AC3E}">
        <p14:creationId xmlns:p14="http://schemas.microsoft.com/office/powerpoint/2010/main" val="67403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395539" y="332656"/>
            <a:ext cx="8181101" cy="1143000"/>
          </a:xfrm>
        </p:spPr>
        <p:txBody>
          <a:bodyPr/>
          <a:lstStyle/>
          <a:p>
            <a:pPr algn="l">
              <a:defRPr/>
            </a:pPr>
            <a:r>
              <a:rPr lang="en-GB" altLang="en-US" sz="4000" b="1" dirty="0">
                <a:solidFill>
                  <a:srgbClr val="1B9589"/>
                </a:solidFill>
                <a:latin typeface="Gill Sans MT" panose="020B0502020104020203" pitchFamily="34" charset="0"/>
              </a:rPr>
              <a:t>Aims</a:t>
            </a:r>
            <a:endParaRPr lang="en-GB" sz="4000" b="1" dirty="0">
              <a:solidFill>
                <a:srgbClr val="1B9589"/>
              </a:solidFill>
              <a:latin typeface="Gill Sans MT" panose="020B0502020104020203" pitchFamily="34" charset="0"/>
            </a:endParaRPr>
          </a:p>
        </p:txBody>
      </p:sp>
      <p:sp>
        <p:nvSpPr>
          <p:cNvPr id="5123" name="Rectangle 3"/>
          <p:cNvSpPr>
            <a:spLocks noGrp="1" noChangeArrowheads="1"/>
          </p:cNvSpPr>
          <p:nvPr>
            <p:ph type="body" idx="1"/>
          </p:nvPr>
        </p:nvSpPr>
        <p:spPr>
          <a:xfrm>
            <a:off x="638047" y="1491681"/>
            <a:ext cx="8370639" cy="4750371"/>
          </a:xfrm>
        </p:spPr>
        <p:txBody>
          <a:bodyPr/>
          <a:lstStyle/>
          <a:p>
            <a:pPr eaLnBrk="1" hangingPunct="1"/>
            <a:r>
              <a:rPr lang="en-GB" sz="2800" dirty="0"/>
              <a:t>To understand the administration, record keeping, safe storage &amp; disposal of medication within your role as a Care Worker</a:t>
            </a:r>
          </a:p>
          <a:p>
            <a:pPr marL="0" indent="0">
              <a:buNone/>
            </a:pPr>
            <a:endParaRPr lang="en-GB" sz="1200" dirty="0"/>
          </a:p>
          <a:p>
            <a:pPr eaLnBrk="1" hangingPunct="1"/>
            <a:r>
              <a:rPr lang="en-GB" sz="2800" dirty="0"/>
              <a:t>To understand your role as a care worker with respect to the Joint East Riding of Yorkshire Council and the NHS East Riding of Yorkshire Clinical Commissioning Group Policy</a:t>
            </a:r>
          </a:p>
          <a:p>
            <a:pPr marL="0" indent="0">
              <a:buNone/>
            </a:pPr>
            <a:endParaRPr lang="en-GB" sz="1200" dirty="0"/>
          </a:p>
          <a:p>
            <a:pPr eaLnBrk="1" hangingPunct="1"/>
            <a:r>
              <a:rPr lang="en-GB" sz="2800" dirty="0"/>
              <a:t>To be aware of Legislation and Guidance governing medication</a:t>
            </a:r>
          </a:p>
          <a:p>
            <a:pPr eaLnBrk="1" hangingPunct="1"/>
            <a:endParaRPr lang="en-GB" dirty="0"/>
          </a:p>
        </p:txBody>
      </p:sp>
      <p:sp>
        <p:nvSpPr>
          <p:cNvPr id="5124" name="Slide Number Placeholder 3"/>
          <p:cNvSpPr>
            <a:spLocks noGrp="1"/>
          </p:cNvSpPr>
          <p:nvPr>
            <p:ph type="sldNum" sz="quarter" idx="12"/>
          </p:nvPr>
        </p:nvSpPr>
        <p:spPr>
          <a:noFill/>
        </p:spPr>
        <p:txBody>
          <a:bodyPr/>
          <a:lstStyle/>
          <a:p>
            <a:fld id="{C29C4642-05D3-4897-841C-AEDD8E36CD92}" type="slidenum">
              <a:rPr lang="en-GB" smtClean="0"/>
              <a:pPr/>
              <a:t>2</a:t>
            </a:fld>
            <a:endParaRPr lang="en-GB" dirty="0"/>
          </a:p>
        </p:txBody>
      </p:sp>
    </p:spTree>
    <p:extLst>
      <p:ext uri="{BB962C8B-B14F-4D97-AF65-F5344CB8AC3E}">
        <p14:creationId xmlns:p14="http://schemas.microsoft.com/office/powerpoint/2010/main" val="120845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560" y="4668"/>
            <a:ext cx="7920880" cy="877781"/>
          </a:xfrm>
        </p:spPr>
        <p:txBody>
          <a:bodyPr/>
          <a:lstStyle/>
          <a:p>
            <a:pPr algn="l" eaLnBrk="1" hangingPunct="1"/>
            <a:r>
              <a:rPr lang="en-GB" sz="4000" b="1" dirty="0">
                <a:solidFill>
                  <a:srgbClr val="1DA396"/>
                </a:solidFill>
              </a:rPr>
              <a:t>Barriers to taking medicines</a:t>
            </a:r>
          </a:p>
        </p:txBody>
      </p:sp>
      <p:sp>
        <p:nvSpPr>
          <p:cNvPr id="3" name="Content Placeholder 2"/>
          <p:cNvSpPr>
            <a:spLocks noGrp="1"/>
          </p:cNvSpPr>
          <p:nvPr>
            <p:ph sz="half" idx="1"/>
          </p:nvPr>
        </p:nvSpPr>
        <p:spPr>
          <a:xfrm>
            <a:off x="782693" y="1042712"/>
            <a:ext cx="4095649" cy="5194603"/>
          </a:xfrm>
        </p:spPr>
        <p:txBody>
          <a:bodyPr/>
          <a:lstStyle/>
          <a:p>
            <a:pPr eaLnBrk="1" hangingPunct="1"/>
            <a:r>
              <a:rPr lang="en-GB" dirty="0"/>
              <a:t>Immobility</a:t>
            </a:r>
          </a:p>
          <a:p>
            <a:pPr eaLnBrk="1" hangingPunct="1"/>
            <a:r>
              <a:rPr lang="en-GB" dirty="0"/>
              <a:t>Confusion</a:t>
            </a:r>
          </a:p>
          <a:p>
            <a:pPr eaLnBrk="1" hangingPunct="1"/>
            <a:r>
              <a:rPr lang="en-GB" dirty="0"/>
              <a:t>Poor dexterity – open lids etc.</a:t>
            </a:r>
          </a:p>
          <a:p>
            <a:pPr eaLnBrk="1" hangingPunct="1"/>
            <a:r>
              <a:rPr lang="en-GB" dirty="0"/>
              <a:t>Poor eyesight</a:t>
            </a:r>
          </a:p>
          <a:p>
            <a:pPr eaLnBrk="1" hangingPunct="1"/>
            <a:r>
              <a:rPr lang="en-GB" dirty="0"/>
              <a:t>Poor living conditions</a:t>
            </a:r>
          </a:p>
          <a:p>
            <a:pPr eaLnBrk="1" hangingPunct="1"/>
            <a:r>
              <a:rPr lang="en-US" dirty="0"/>
              <a:t>Choice </a:t>
            </a:r>
          </a:p>
          <a:p>
            <a:pPr eaLnBrk="1" hangingPunct="1"/>
            <a:r>
              <a:rPr lang="en-US" dirty="0"/>
              <a:t>Nausea</a:t>
            </a:r>
          </a:p>
          <a:p>
            <a:pPr eaLnBrk="1" hangingPunct="1"/>
            <a:r>
              <a:rPr lang="en-US" dirty="0"/>
              <a:t>Taste</a:t>
            </a:r>
          </a:p>
          <a:p>
            <a:r>
              <a:rPr lang="en-GB" dirty="0"/>
              <a:t>Fear &amp; Anxiety</a:t>
            </a:r>
          </a:p>
          <a:p>
            <a:pPr marL="0" indent="0">
              <a:buNone/>
            </a:pPr>
            <a:endParaRPr lang="en-GB" sz="1200" dirty="0"/>
          </a:p>
          <a:p>
            <a:endParaRPr lang="en-US" sz="2600" dirty="0"/>
          </a:p>
          <a:p>
            <a:pPr eaLnBrk="1" hangingPunct="1"/>
            <a:endParaRPr lang="en-GB" sz="2400" dirty="0">
              <a:latin typeface="Century Gothic" pitchFamily="34" charset="0"/>
            </a:endParaRPr>
          </a:p>
        </p:txBody>
      </p:sp>
      <p:sp>
        <p:nvSpPr>
          <p:cNvPr id="4" name="Content Placeholder 3"/>
          <p:cNvSpPr>
            <a:spLocks noGrp="1"/>
          </p:cNvSpPr>
          <p:nvPr>
            <p:ph sz="half" idx="2"/>
          </p:nvPr>
        </p:nvSpPr>
        <p:spPr>
          <a:xfrm>
            <a:off x="4572000" y="1042713"/>
            <a:ext cx="4248472" cy="5194603"/>
          </a:xfrm>
        </p:spPr>
        <p:txBody>
          <a:bodyPr/>
          <a:lstStyle/>
          <a:p>
            <a:r>
              <a:rPr lang="en-US" dirty="0"/>
              <a:t>Views of others</a:t>
            </a:r>
          </a:p>
          <a:p>
            <a:r>
              <a:rPr lang="en-US" dirty="0"/>
              <a:t>Multiple Medications</a:t>
            </a:r>
          </a:p>
          <a:p>
            <a:r>
              <a:rPr lang="en-US" dirty="0"/>
              <a:t>Delirium</a:t>
            </a:r>
          </a:p>
          <a:p>
            <a:r>
              <a:rPr lang="en-US" dirty="0"/>
              <a:t>Values e.g. religious beliefs</a:t>
            </a:r>
          </a:p>
          <a:p>
            <a:r>
              <a:rPr lang="en-US" dirty="0"/>
              <a:t>Changes in shape/</a:t>
            </a:r>
            <a:r>
              <a:rPr lang="en-GB" dirty="0"/>
              <a:t>colour</a:t>
            </a:r>
          </a:p>
          <a:p>
            <a:pPr eaLnBrk="1" hangingPunct="1"/>
            <a:r>
              <a:rPr lang="en-GB" dirty="0"/>
              <a:t>Side Effects of the medication they are taking </a:t>
            </a:r>
            <a:r>
              <a:rPr lang="en-US" dirty="0"/>
              <a:t>e.g. constipation, falls, confusion</a:t>
            </a:r>
          </a:p>
          <a:p>
            <a:pPr eaLnBrk="1" hangingPunct="1"/>
            <a:endParaRPr lang="en-GB" dirty="0"/>
          </a:p>
        </p:txBody>
      </p:sp>
      <p:sp>
        <p:nvSpPr>
          <p:cNvPr id="10245" name="Slide Number Placeholder 4"/>
          <p:cNvSpPr>
            <a:spLocks noGrp="1"/>
          </p:cNvSpPr>
          <p:nvPr>
            <p:ph type="sldNum" sz="quarter" idx="12"/>
          </p:nvPr>
        </p:nvSpPr>
        <p:spPr>
          <a:xfrm>
            <a:off x="174628" y="5997576"/>
            <a:ext cx="587375" cy="488951"/>
          </a:xfrm>
          <a:noFill/>
        </p:spPr>
        <p:txBody>
          <a:bodyPr/>
          <a:lstStyle/>
          <a:p>
            <a:fld id="{D6E5C39A-ED5B-4B2D-810D-AB75EE39D29F}" type="slidenum">
              <a:rPr lang="en-GB" smtClean="0"/>
              <a:pPr/>
              <a:t>20</a:t>
            </a:fld>
            <a:endParaRPr lang="en-GB" dirty="0"/>
          </a:p>
        </p:txBody>
      </p:sp>
    </p:spTree>
    <p:extLst>
      <p:ext uri="{BB962C8B-B14F-4D97-AF65-F5344CB8AC3E}">
        <p14:creationId xmlns:p14="http://schemas.microsoft.com/office/powerpoint/2010/main" val="14579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66" y="329411"/>
            <a:ext cx="8281593" cy="1143000"/>
          </a:xfrm>
        </p:spPr>
        <p:txBody>
          <a:bodyPr/>
          <a:lstStyle/>
          <a:p>
            <a:pPr algn="l"/>
            <a:r>
              <a:rPr lang="en-GB" sz="4000" b="1" dirty="0">
                <a:solidFill>
                  <a:srgbClr val="1DA396"/>
                </a:solidFill>
              </a:rPr>
              <a:t>Barriers to taking medicines</a:t>
            </a:r>
          </a:p>
        </p:txBody>
      </p:sp>
      <p:sp>
        <p:nvSpPr>
          <p:cNvPr id="3" name="Content Placeholder 2"/>
          <p:cNvSpPr>
            <a:spLocks noGrp="1"/>
          </p:cNvSpPr>
          <p:nvPr>
            <p:ph idx="1"/>
          </p:nvPr>
        </p:nvSpPr>
        <p:spPr>
          <a:xfrm>
            <a:off x="560444" y="2060851"/>
            <a:ext cx="8136904" cy="3889191"/>
          </a:xfrm>
        </p:spPr>
        <p:txBody>
          <a:bodyPr/>
          <a:lstStyle/>
          <a:p>
            <a:r>
              <a:rPr lang="en-GB" sz="2800" dirty="0"/>
              <a:t>Guidance for carers should be included in the support plan for service users who regularly refuse medication and instructions should be given on when to contact the prescriber </a:t>
            </a:r>
          </a:p>
          <a:p>
            <a:pPr marL="0" indent="0">
              <a:buNone/>
            </a:pPr>
            <a:endParaRPr lang="en-GB" sz="1000" dirty="0"/>
          </a:p>
          <a:p>
            <a:r>
              <a:rPr lang="en-GB" sz="2800" dirty="0"/>
              <a:t>It is important to understand the reasons for refusal and it is good practice to report this to the DCA</a:t>
            </a:r>
          </a:p>
          <a:p>
            <a:pPr marL="0" indent="0">
              <a:buNone/>
            </a:pPr>
            <a:endParaRPr lang="en-GB" sz="1000" dirty="0"/>
          </a:p>
          <a:p>
            <a:r>
              <a:rPr lang="en-GB" sz="2800" dirty="0"/>
              <a:t>Record on domMAR as ‘R’ for refusal</a:t>
            </a:r>
          </a:p>
          <a:p>
            <a:pPr marL="0" indent="0">
              <a:buNone/>
            </a:pPr>
            <a:endParaRPr lang="en-GB" sz="10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21</a:t>
            </a:fld>
            <a:endParaRPr lang="en-GB" dirty="0"/>
          </a:p>
        </p:txBody>
      </p:sp>
    </p:spTree>
    <p:extLst>
      <p:ext uri="{BB962C8B-B14F-4D97-AF65-F5344CB8AC3E}">
        <p14:creationId xmlns:p14="http://schemas.microsoft.com/office/powerpoint/2010/main" val="11829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260648"/>
            <a:ext cx="7788920" cy="2101552"/>
          </a:xfrm>
        </p:spPr>
        <p:txBody>
          <a:bodyPr/>
          <a:lstStyle/>
          <a:p>
            <a:pPr algn="l"/>
            <a:r>
              <a:rPr lang="en-GB" sz="4000" b="1" dirty="0">
                <a:solidFill>
                  <a:srgbClr val="1DA396"/>
                </a:solidFill>
              </a:rPr>
              <a:t>Types of medication </a:t>
            </a:r>
            <a:br>
              <a:rPr lang="en-GB" sz="4000" b="1" dirty="0">
                <a:solidFill>
                  <a:srgbClr val="1DA396"/>
                </a:solidFill>
              </a:rPr>
            </a:br>
            <a:r>
              <a:rPr lang="en-GB" sz="4000" b="1" dirty="0">
                <a:solidFill>
                  <a:srgbClr val="1DA396"/>
                </a:solidFill>
              </a:rPr>
              <a:t>– what are the different types of medication?</a:t>
            </a:r>
          </a:p>
        </p:txBody>
      </p:sp>
      <p:sp>
        <p:nvSpPr>
          <p:cNvPr id="3" name="Content Placeholder 2"/>
          <p:cNvSpPr>
            <a:spLocks noGrp="1"/>
          </p:cNvSpPr>
          <p:nvPr>
            <p:ph sz="half" idx="1"/>
          </p:nvPr>
        </p:nvSpPr>
        <p:spPr>
          <a:xfrm>
            <a:off x="838203" y="2362202"/>
            <a:ext cx="7622233" cy="3724275"/>
          </a:xfrm>
        </p:spPr>
        <p:txBody>
          <a:bodyPr/>
          <a:lstStyle/>
          <a:p>
            <a:endParaRPr lang="en-GB" dirty="0"/>
          </a:p>
          <a:p>
            <a:r>
              <a:rPr lang="en-GB" dirty="0"/>
              <a:t>Tablets/capsules</a:t>
            </a:r>
          </a:p>
          <a:p>
            <a:endParaRPr lang="en-GB" dirty="0"/>
          </a:p>
        </p:txBody>
      </p:sp>
      <p:sp>
        <p:nvSpPr>
          <p:cNvPr id="5" name="Slide Number Placeholder 4"/>
          <p:cNvSpPr>
            <a:spLocks noGrp="1"/>
          </p:cNvSpPr>
          <p:nvPr>
            <p:ph type="sldNum" sz="quarter" idx="12"/>
          </p:nvPr>
        </p:nvSpPr>
        <p:spPr/>
        <p:txBody>
          <a:bodyPr/>
          <a:lstStyle/>
          <a:p>
            <a:pPr>
              <a:defRPr/>
            </a:pPr>
            <a:fld id="{DA6164FB-5AA4-40FD-9B85-D01227B7A014}" type="slidenum">
              <a:rPr lang="en-GB" smtClean="0"/>
              <a:pPr>
                <a:defRPr/>
              </a:pPr>
              <a:t>22</a:t>
            </a:fld>
            <a:endParaRPr lang="en-GB" dirty="0"/>
          </a:p>
        </p:txBody>
      </p:sp>
    </p:spTree>
    <p:extLst>
      <p:ext uri="{BB962C8B-B14F-4D97-AF65-F5344CB8AC3E}">
        <p14:creationId xmlns:p14="http://schemas.microsoft.com/office/powerpoint/2010/main" val="13707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732183" y="404664"/>
            <a:ext cx="7924800" cy="1143000"/>
          </a:xfrm>
        </p:spPr>
        <p:txBody>
          <a:bodyPr/>
          <a:lstStyle/>
          <a:p>
            <a:pPr algn="l"/>
            <a:r>
              <a:rPr lang="en-GB" b="1" dirty="0">
                <a:solidFill>
                  <a:srgbClr val="1DA396"/>
                </a:solidFill>
              </a:rPr>
              <a:t>Types of medication </a:t>
            </a:r>
            <a:br>
              <a:rPr lang="en-GB" b="1" dirty="0">
                <a:solidFill>
                  <a:srgbClr val="1DA396"/>
                </a:solidFill>
              </a:rPr>
            </a:br>
            <a:endParaRPr lang="en-GB" dirty="0"/>
          </a:p>
        </p:txBody>
      </p:sp>
      <p:sp>
        <p:nvSpPr>
          <p:cNvPr id="40963" name="Rectangle 3"/>
          <p:cNvSpPr>
            <a:spLocks noGrp="1" noChangeArrowheads="1"/>
          </p:cNvSpPr>
          <p:nvPr>
            <p:ph type="body" idx="1"/>
          </p:nvPr>
        </p:nvSpPr>
        <p:spPr>
          <a:xfrm>
            <a:off x="956693" y="1196753"/>
            <a:ext cx="3376613" cy="5045299"/>
          </a:xfrm>
        </p:spPr>
        <p:txBody>
          <a:bodyPr/>
          <a:lstStyle/>
          <a:p>
            <a:r>
              <a:rPr lang="en-GB" sz="2800" dirty="0"/>
              <a:t>Tablets</a:t>
            </a:r>
          </a:p>
          <a:p>
            <a:r>
              <a:rPr lang="en-GB" sz="2800" dirty="0"/>
              <a:t>Liquids</a:t>
            </a:r>
          </a:p>
          <a:p>
            <a:r>
              <a:rPr lang="en-GB" sz="2800" dirty="0"/>
              <a:t>Creams</a:t>
            </a:r>
          </a:p>
          <a:p>
            <a:r>
              <a:rPr lang="en-GB" sz="2800" dirty="0"/>
              <a:t>Ointments</a:t>
            </a:r>
          </a:p>
          <a:p>
            <a:r>
              <a:rPr lang="en-GB" sz="2800" dirty="0"/>
              <a:t>Ear Drops</a:t>
            </a:r>
          </a:p>
          <a:p>
            <a:r>
              <a:rPr lang="en-GB" sz="2800" dirty="0"/>
              <a:t>Eye Drops</a:t>
            </a:r>
          </a:p>
          <a:p>
            <a:r>
              <a:rPr lang="en-GB" sz="2800" dirty="0"/>
              <a:t>Eye Ointments</a:t>
            </a:r>
          </a:p>
          <a:p>
            <a:r>
              <a:rPr lang="en-GB" sz="2800" dirty="0"/>
              <a:t>Suppositories</a:t>
            </a:r>
          </a:p>
          <a:p>
            <a:r>
              <a:rPr lang="en-GB" sz="2800" dirty="0"/>
              <a:t>Pessaries</a:t>
            </a:r>
          </a:p>
          <a:p>
            <a:r>
              <a:rPr lang="en-GB" sz="2800" dirty="0"/>
              <a:t>Thickeners</a:t>
            </a:r>
          </a:p>
          <a:p>
            <a:endParaRPr lang="en-GB" dirty="0"/>
          </a:p>
          <a:p>
            <a:endParaRPr lang="en-GB" dirty="0"/>
          </a:p>
        </p:txBody>
      </p:sp>
      <p:sp>
        <p:nvSpPr>
          <p:cNvPr id="6" name="Rectangle 5"/>
          <p:cNvSpPr/>
          <p:nvPr/>
        </p:nvSpPr>
        <p:spPr>
          <a:xfrm>
            <a:off x="4333306" y="1196753"/>
            <a:ext cx="4323679" cy="5693866"/>
          </a:xfrm>
          <a:prstGeom prst="rect">
            <a:avLst/>
          </a:prstGeom>
        </p:spPr>
        <p:txBody>
          <a:bodyPr wrap="square">
            <a:spAutoFit/>
          </a:bodyPr>
          <a:lstStyle/>
          <a:p>
            <a:pPr marL="457189" indent="-457189" eaLnBrk="0" hangingPunct="0">
              <a:spcBef>
                <a:spcPct val="20000"/>
              </a:spcBef>
              <a:buClr>
                <a:srgbClr val="003366"/>
              </a:buClr>
              <a:buSzPct val="100000"/>
              <a:buFont typeface="Arial" panose="020B0604020202020204" pitchFamily="34" charset="0"/>
              <a:buChar char="•"/>
              <a:defRPr/>
            </a:pPr>
            <a:r>
              <a:rPr lang="en-GB" sz="2800" dirty="0"/>
              <a:t>Nasal Drops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Nasal Sprays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Mouth Washes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Patches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Throat Sprays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Inhalers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Nebules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Injections</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Oxygen</a:t>
            </a:r>
          </a:p>
          <a:p>
            <a:pPr marL="457189" indent="-457189" eaLnBrk="0" hangingPunct="0">
              <a:spcBef>
                <a:spcPct val="20000"/>
              </a:spcBef>
              <a:buClr>
                <a:srgbClr val="003366"/>
              </a:buClr>
              <a:buSzPct val="100000"/>
              <a:buFont typeface="Arial" panose="020B0604020202020204" pitchFamily="34" charset="0"/>
              <a:buChar char="•"/>
              <a:defRPr/>
            </a:pPr>
            <a:r>
              <a:rPr lang="en-GB" sz="2800" kern="0" dirty="0"/>
              <a:t>Sip feeds (e.g. </a:t>
            </a:r>
            <a:r>
              <a:rPr lang="en-GB" sz="2800" kern="0" dirty="0" err="1"/>
              <a:t>Foodlink</a:t>
            </a:r>
            <a:r>
              <a:rPr lang="en-GB" sz="2800" kern="0" dirty="0"/>
              <a:t>)</a:t>
            </a:r>
          </a:p>
          <a:p>
            <a:pPr eaLnBrk="0" hangingPunct="0">
              <a:spcBef>
                <a:spcPct val="20000"/>
              </a:spcBef>
              <a:buClr>
                <a:srgbClr val="003366"/>
              </a:buClr>
              <a:buSzPct val="100000"/>
              <a:defRPr/>
            </a:pPr>
            <a:endParaRPr lang="en-GB" sz="2800" kern="0" dirty="0"/>
          </a:p>
        </p:txBody>
      </p:sp>
      <p:sp>
        <p:nvSpPr>
          <p:cNvPr id="22533" name="Slide Number Placeholder 4"/>
          <p:cNvSpPr>
            <a:spLocks noGrp="1"/>
          </p:cNvSpPr>
          <p:nvPr>
            <p:ph type="sldNum" sz="quarter" idx="12"/>
          </p:nvPr>
        </p:nvSpPr>
        <p:spPr>
          <a:noFill/>
        </p:spPr>
        <p:txBody>
          <a:bodyPr/>
          <a:lstStyle/>
          <a:p>
            <a:fld id="{C57EF239-EF8B-4113-B9E8-FE4BC01C1F88}" type="slidenum">
              <a:rPr lang="en-GB" smtClean="0"/>
              <a:pPr/>
              <a:t>23</a:t>
            </a:fld>
            <a:endParaRPr lang="en-GB" dirty="0"/>
          </a:p>
        </p:txBody>
      </p:sp>
    </p:spTree>
    <p:extLst>
      <p:ext uri="{BB962C8B-B14F-4D97-AF65-F5344CB8AC3E}">
        <p14:creationId xmlns:p14="http://schemas.microsoft.com/office/powerpoint/2010/main" val="11845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4139" y="188640"/>
            <a:ext cx="8808343" cy="1800200"/>
          </a:xfrm>
        </p:spPr>
        <p:txBody>
          <a:bodyPr/>
          <a:lstStyle/>
          <a:p>
            <a:pPr algn="l"/>
            <a:r>
              <a:rPr lang="en-GB" sz="3600" b="1" dirty="0">
                <a:solidFill>
                  <a:srgbClr val="1DA396"/>
                </a:solidFill>
              </a:rPr>
              <a:t>What types of medication are care workers NOT allowed to administer after this training?</a:t>
            </a:r>
          </a:p>
        </p:txBody>
      </p:sp>
      <p:sp>
        <p:nvSpPr>
          <p:cNvPr id="3" name="Content Placeholder 2"/>
          <p:cNvSpPr>
            <a:spLocks noGrp="1"/>
          </p:cNvSpPr>
          <p:nvPr>
            <p:ph idx="1"/>
          </p:nvPr>
        </p:nvSpPr>
        <p:spPr>
          <a:xfrm>
            <a:off x="2835150" y="2444645"/>
            <a:ext cx="4113115" cy="3797409"/>
          </a:xfrm>
        </p:spPr>
        <p:txBody>
          <a:bodyPr/>
          <a:lstStyle/>
          <a:p>
            <a:r>
              <a:rPr lang="en-GB" dirty="0"/>
              <a:t>Suppositories</a:t>
            </a:r>
          </a:p>
          <a:p>
            <a:r>
              <a:rPr lang="en-GB" dirty="0"/>
              <a:t>Pessaries</a:t>
            </a:r>
          </a:p>
          <a:p>
            <a:r>
              <a:rPr lang="en-GB" dirty="0"/>
              <a:t>Injections</a:t>
            </a:r>
          </a:p>
          <a:p>
            <a:r>
              <a:rPr lang="en-GB" dirty="0"/>
              <a:t>Oxygen</a:t>
            </a:r>
          </a:p>
          <a:p>
            <a:r>
              <a:rPr lang="en-GB" dirty="0"/>
              <a:t>Thickeners </a:t>
            </a:r>
          </a:p>
          <a:p>
            <a:r>
              <a:rPr lang="en-GB" dirty="0"/>
              <a:t>Buccal Midazolam</a:t>
            </a:r>
          </a:p>
          <a:p>
            <a:endParaRPr lang="en-GB" dirty="0"/>
          </a:p>
        </p:txBody>
      </p:sp>
      <p:sp>
        <p:nvSpPr>
          <p:cNvPr id="23557" name="Slide Number Placeholder 4"/>
          <p:cNvSpPr>
            <a:spLocks noGrp="1"/>
          </p:cNvSpPr>
          <p:nvPr>
            <p:ph type="sldNum" sz="quarter" idx="12"/>
          </p:nvPr>
        </p:nvSpPr>
        <p:spPr>
          <a:noFill/>
        </p:spPr>
        <p:txBody>
          <a:bodyPr/>
          <a:lstStyle/>
          <a:p>
            <a:fld id="{AE0B5AFD-9489-4CFC-9034-BDCB66D2C372}" type="slidenum">
              <a:rPr lang="en-GB" smtClean="0"/>
              <a:pPr/>
              <a:t>24</a:t>
            </a:fld>
            <a:endParaRPr lang="en-GB" dirty="0"/>
          </a:p>
        </p:txBody>
      </p:sp>
    </p:spTree>
    <p:extLst>
      <p:ext uri="{BB962C8B-B14F-4D97-AF65-F5344CB8AC3E}">
        <p14:creationId xmlns:p14="http://schemas.microsoft.com/office/powerpoint/2010/main" val="37009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245226"/>
            <a:ext cx="2133600" cy="476251"/>
          </a:xfrm>
          <a:prstGeom prst="rect">
            <a:avLst/>
          </a:prstGeom>
        </p:spPr>
        <p:txBody>
          <a:bodyPr/>
          <a:lstStyle/>
          <a:p>
            <a:pPr>
              <a:defRPr/>
            </a:pPr>
            <a:fld id="{98421CA2-AF18-4C2C-A3C9-653775BF9A45}" type="slidenum">
              <a:rPr lang="en-GB" smtClean="0"/>
              <a:pPr>
                <a:defRPr/>
              </a:pPr>
              <a:t>25</a:t>
            </a:fld>
            <a:endParaRPr lang="en-GB" dirty="0"/>
          </a:p>
        </p:txBody>
      </p:sp>
      <p:sp>
        <p:nvSpPr>
          <p:cNvPr id="3" name="Content Placeholder 2"/>
          <p:cNvSpPr>
            <a:spLocks noGrp="1"/>
          </p:cNvSpPr>
          <p:nvPr>
            <p:ph idx="4294967295"/>
          </p:nvPr>
        </p:nvSpPr>
        <p:spPr>
          <a:xfrm>
            <a:off x="251520" y="1052738"/>
            <a:ext cx="8640960" cy="5174035"/>
          </a:xfrm>
          <a:prstGeom prst="rect">
            <a:avLst/>
          </a:prstGeom>
        </p:spPr>
        <p:txBody>
          <a:bodyPr/>
          <a:lstStyle/>
          <a:p>
            <a:endParaRPr lang="en-GB" dirty="0"/>
          </a:p>
          <a:p>
            <a:endParaRPr lang="en-GB" dirty="0"/>
          </a:p>
          <a:p>
            <a:pPr marL="0" indent="0">
              <a:buNone/>
            </a:pPr>
            <a:endParaRPr lang="en-GB" dirty="0"/>
          </a:p>
        </p:txBody>
      </p:sp>
      <p:sp>
        <p:nvSpPr>
          <p:cNvPr id="2" name="Title 1"/>
          <p:cNvSpPr>
            <a:spLocks noGrp="1"/>
          </p:cNvSpPr>
          <p:nvPr>
            <p:ph type="title" idx="4294967295"/>
          </p:nvPr>
        </p:nvSpPr>
        <p:spPr>
          <a:xfrm>
            <a:off x="385192" y="24370"/>
            <a:ext cx="8229600" cy="812345"/>
          </a:xfrm>
          <a:prstGeom prst="rect">
            <a:avLst/>
          </a:prstGeom>
        </p:spPr>
        <p:txBody>
          <a:bodyPr/>
          <a:lstStyle/>
          <a:p>
            <a:r>
              <a:rPr lang="en-GB" dirty="0"/>
              <a:t>Thickeners</a:t>
            </a:r>
          </a:p>
        </p:txBody>
      </p:sp>
      <p:sp>
        <p:nvSpPr>
          <p:cNvPr id="5" name="Rectangle 4"/>
          <p:cNvSpPr/>
          <p:nvPr/>
        </p:nvSpPr>
        <p:spPr>
          <a:xfrm>
            <a:off x="251520" y="1377072"/>
            <a:ext cx="8640960" cy="4770537"/>
          </a:xfrm>
          <a:prstGeom prst="rect">
            <a:avLst/>
          </a:prstGeom>
        </p:spPr>
        <p:txBody>
          <a:bodyPr wrap="square">
            <a:spAutoFit/>
          </a:bodyPr>
          <a:lstStyle/>
          <a:p>
            <a:r>
              <a:rPr lang="en-GB" sz="2100" dirty="0">
                <a:latin typeface="Gill Sans MT" panose="020B0502020104020203" pitchFamily="34" charset="0"/>
              </a:rPr>
              <a:t>Thickeners are indicated when people with dysphagia require liquids to be thickened in order for them to swallow safely. </a:t>
            </a:r>
          </a:p>
          <a:p>
            <a:endParaRPr lang="en-GB" dirty="0">
              <a:latin typeface="Gill Sans MT" panose="020B0502020104020203" pitchFamily="34" charset="0"/>
            </a:endParaRPr>
          </a:p>
          <a:p>
            <a:pPr lvl="0"/>
            <a:r>
              <a:rPr lang="en-GB" sz="2100" dirty="0">
                <a:latin typeface="Gill Sans MT" panose="020B0502020104020203" pitchFamily="34" charset="0"/>
              </a:rPr>
              <a:t>There are two main types of thickener available: Gum and Starch based thickeners. Clear gum based thickeners (e.g. </a:t>
            </a:r>
            <a:r>
              <a:rPr lang="en-GB" sz="2100" dirty="0" err="1">
                <a:latin typeface="Gill Sans MT" panose="020B0502020104020203" pitchFamily="34" charset="0"/>
              </a:rPr>
              <a:t>Nutilis</a:t>
            </a:r>
            <a:r>
              <a:rPr lang="en-GB" sz="2100" dirty="0">
                <a:latin typeface="Gill Sans MT" panose="020B0502020104020203" pitchFamily="34" charset="0"/>
              </a:rPr>
              <a:t> Clear or Resource Thicken up Clear) are preferred due to their improved stability and palatability. </a:t>
            </a:r>
          </a:p>
          <a:p>
            <a:pPr lvl="0"/>
            <a:endParaRPr lang="en-GB" sz="1600" b="1" dirty="0">
              <a:latin typeface="Gill Sans MT" panose="020B0502020104020203" pitchFamily="34" charset="0"/>
            </a:endParaRPr>
          </a:p>
          <a:p>
            <a:r>
              <a:rPr lang="en-GB" sz="2100" dirty="0">
                <a:latin typeface="Gill Sans MT" panose="020B0502020104020203" pitchFamily="34" charset="0"/>
              </a:rPr>
              <a:t>Carers involved in feeding people with dysphagia and the preparation of thickened drinks and modified diet should be adequately trained to ensure that they are safe to do so.  A national online training package for care staff on dysphagia can be found at: </a:t>
            </a:r>
            <a:r>
              <a:rPr lang="en-GB" sz="2100" u="sng" dirty="0">
                <a:latin typeface="Gill Sans MT" panose="020B0502020104020203" pitchFamily="34" charset="0"/>
                <a:hlinkClick r:id="rId3"/>
              </a:rPr>
              <a:t>https://www.e-lfh.org.uk/programmes/dysphagia/</a:t>
            </a:r>
            <a:endParaRPr lang="en-GB" sz="2100" u="sng" dirty="0">
              <a:latin typeface="Gill Sans MT" panose="020B0502020104020203" pitchFamily="34" charset="0"/>
            </a:endParaRPr>
          </a:p>
          <a:p>
            <a:endParaRPr lang="en-GB" dirty="0">
              <a:latin typeface="Gill Sans MT" panose="020B0502020104020203" pitchFamily="34" charset="0"/>
            </a:endParaRPr>
          </a:p>
          <a:p>
            <a:r>
              <a:rPr lang="en-GB" sz="2100" dirty="0">
                <a:latin typeface="Gill Sans MT" panose="020B0502020104020203" pitchFamily="34" charset="0"/>
              </a:rPr>
              <a:t>Managers, care staff and kitchen staff should all be familiar with the International Dysphagia Diet Standardisation Initiative framework. </a:t>
            </a:r>
            <a:endParaRPr lang="en-GB" dirty="0"/>
          </a:p>
        </p:txBody>
      </p:sp>
    </p:spTree>
    <p:extLst>
      <p:ext uri="{BB962C8B-B14F-4D97-AF65-F5344CB8AC3E}">
        <p14:creationId xmlns:p14="http://schemas.microsoft.com/office/powerpoint/2010/main" val="3557628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792088"/>
          </a:xfrm>
        </p:spPr>
        <p:txBody>
          <a:bodyPr/>
          <a:lstStyle/>
          <a:p>
            <a:r>
              <a:rPr lang="en-GB" dirty="0"/>
              <a:t>Thickeners</a:t>
            </a:r>
          </a:p>
        </p:txBody>
      </p:sp>
      <p:pic>
        <p:nvPicPr>
          <p:cNvPr id="1028"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3"/>
            <a:ext cx="4038600" cy="35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1124744"/>
            <a:ext cx="396044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0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7"/>
            <a:ext cx="8712968" cy="5878532"/>
          </a:xfrm>
          <a:prstGeom prst="rect">
            <a:avLst/>
          </a:prstGeom>
        </p:spPr>
        <p:txBody>
          <a:bodyPr wrap="square">
            <a:spAutoFit/>
          </a:bodyPr>
          <a:lstStyle/>
          <a:p>
            <a:endParaRPr lang="en-GB" sz="2400" b="1" dirty="0"/>
          </a:p>
          <a:p>
            <a:r>
              <a:rPr lang="en-GB" sz="2200" b="1" dirty="0">
                <a:latin typeface="Gill Sans MT" panose="020B0502020104020203" pitchFamily="34" charset="0"/>
              </a:rPr>
              <a:t>Recording Thickeners</a:t>
            </a:r>
            <a:endParaRPr lang="en-GB" sz="2200" dirty="0">
              <a:latin typeface="Gill Sans MT" panose="020B0502020104020203" pitchFamily="34" charset="0"/>
            </a:endParaRPr>
          </a:p>
          <a:p>
            <a:r>
              <a:rPr lang="en-GB" sz="2200" dirty="0">
                <a:latin typeface="Gill Sans MT" panose="020B0502020104020203" pitchFamily="34" charset="0"/>
              </a:rPr>
              <a:t>Care plans must contain clear documentation of consistency of food and drinks, and duration of treatment. </a:t>
            </a:r>
          </a:p>
          <a:p>
            <a:r>
              <a:rPr lang="en-GB" sz="2200" dirty="0">
                <a:latin typeface="Gill Sans MT" panose="020B0502020104020203" pitchFamily="34" charset="0"/>
              </a:rPr>
              <a:t> </a:t>
            </a:r>
          </a:p>
          <a:p>
            <a:r>
              <a:rPr lang="en-GB" sz="2200" dirty="0">
                <a:latin typeface="Gill Sans MT" panose="020B0502020104020203" pitchFamily="34" charset="0"/>
              </a:rPr>
              <a:t>MAR charts should list the thickener and consistency prescribed. It is not appropriate to record every administration on the MAR, as MAR design does not usually support this, but it should refer the reader to the fluid intake chart/thickener record used.</a:t>
            </a:r>
          </a:p>
          <a:p>
            <a:r>
              <a:rPr lang="en-GB" sz="2200" b="1" dirty="0">
                <a:latin typeface="Gill Sans MT" panose="020B0502020104020203" pitchFamily="34" charset="0"/>
              </a:rPr>
              <a:t> </a:t>
            </a:r>
            <a:endParaRPr lang="en-GB" sz="2200" dirty="0">
              <a:latin typeface="Gill Sans MT" panose="020B0502020104020203" pitchFamily="34" charset="0"/>
            </a:endParaRPr>
          </a:p>
          <a:p>
            <a:r>
              <a:rPr lang="en-GB" sz="2200" b="1" dirty="0">
                <a:latin typeface="Gill Sans MT" panose="020B0502020104020203" pitchFamily="34" charset="0"/>
              </a:rPr>
              <a:t>Medications </a:t>
            </a:r>
            <a:endParaRPr lang="en-GB" sz="2200" dirty="0">
              <a:latin typeface="Gill Sans MT" panose="020B0502020104020203" pitchFamily="34" charset="0"/>
            </a:endParaRPr>
          </a:p>
          <a:p>
            <a:r>
              <a:rPr lang="en-GB" sz="2200" dirty="0">
                <a:latin typeface="Gill Sans MT" panose="020B0502020104020203" pitchFamily="34" charset="0"/>
              </a:rPr>
              <a:t>Any drinks (e.g. water) given with oral medication will need to be thickened.  Medication in liquid form may also need to be thickened to the correct consistency. Thickeners are not licensed for mixing with medicine so decisions on medication administration should be made on an individual basis and be clearly documented.  A pharmacist must be involved in this decision. </a:t>
            </a:r>
            <a:r>
              <a:rPr lang="en-GB" dirty="0"/>
              <a:t> </a:t>
            </a:r>
          </a:p>
        </p:txBody>
      </p:sp>
    </p:spTree>
    <p:extLst>
      <p:ext uri="{BB962C8B-B14F-4D97-AF65-F5344CB8AC3E}">
        <p14:creationId xmlns:p14="http://schemas.microsoft.com/office/powerpoint/2010/main" val="2057330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539553" y="355600"/>
            <a:ext cx="8064699" cy="1143000"/>
          </a:xfrm>
        </p:spPr>
        <p:txBody>
          <a:bodyPr/>
          <a:lstStyle/>
          <a:p>
            <a:pPr algn="l"/>
            <a:r>
              <a:rPr lang="en-GB" sz="4000" b="1" dirty="0">
                <a:solidFill>
                  <a:srgbClr val="1DA396"/>
                </a:solidFill>
              </a:rPr>
              <a:t>Classification of Medicines</a:t>
            </a:r>
          </a:p>
        </p:txBody>
      </p:sp>
      <p:sp>
        <p:nvSpPr>
          <p:cNvPr id="12291" name="Rectangle 3"/>
          <p:cNvSpPr>
            <a:spLocks noGrp="1" noChangeArrowheads="1"/>
          </p:cNvSpPr>
          <p:nvPr>
            <p:ph type="body" sz="half" idx="1"/>
          </p:nvPr>
        </p:nvSpPr>
        <p:spPr>
          <a:xfrm>
            <a:off x="671515" y="1651002"/>
            <a:ext cx="7716911" cy="2570089"/>
          </a:xfrm>
        </p:spPr>
        <p:txBody>
          <a:bodyPr/>
          <a:lstStyle/>
          <a:p>
            <a:r>
              <a:rPr lang="en-GB" sz="2800" dirty="0"/>
              <a:t>The Medicines Act 1968 defines three categories of medicines</a:t>
            </a:r>
          </a:p>
          <a:p>
            <a:pPr lvl="1"/>
            <a:r>
              <a:rPr lang="en-GB" dirty="0"/>
              <a:t>GSL  </a:t>
            </a:r>
          </a:p>
          <a:p>
            <a:pPr lvl="1"/>
            <a:r>
              <a:rPr lang="en-GB" dirty="0"/>
              <a:t>P</a:t>
            </a:r>
          </a:p>
          <a:p>
            <a:pPr lvl="1"/>
            <a:r>
              <a:rPr lang="en-GB" dirty="0"/>
              <a:t>POM (including CD POM)</a:t>
            </a:r>
          </a:p>
        </p:txBody>
      </p:sp>
      <p:sp>
        <p:nvSpPr>
          <p:cNvPr id="12292" name="Text Box 9"/>
          <p:cNvSpPr txBox="1">
            <a:spLocks noChangeArrowheads="1"/>
          </p:cNvSpPr>
          <p:nvPr/>
        </p:nvSpPr>
        <p:spPr bwMode="auto">
          <a:xfrm>
            <a:off x="3132139" y="4868863"/>
            <a:ext cx="5472112" cy="369332"/>
          </a:xfrm>
          <a:prstGeom prst="rect">
            <a:avLst/>
          </a:prstGeom>
          <a:noFill/>
          <a:ln w="9525">
            <a:noFill/>
            <a:miter lim="800000"/>
            <a:headEnd/>
            <a:tailEnd/>
          </a:ln>
        </p:spPr>
        <p:txBody>
          <a:bodyPr>
            <a:spAutoFit/>
          </a:bodyPr>
          <a:lstStyle/>
          <a:p>
            <a:pPr>
              <a:spcBef>
                <a:spcPct val="50000"/>
              </a:spcBef>
            </a:pPr>
            <a:endParaRPr lang="en-US" dirty="0"/>
          </a:p>
        </p:txBody>
      </p:sp>
      <p:sp>
        <p:nvSpPr>
          <p:cNvPr id="23562" name="Text Box 10"/>
          <p:cNvSpPr txBox="1">
            <a:spLocks noChangeArrowheads="1"/>
          </p:cNvSpPr>
          <p:nvPr/>
        </p:nvSpPr>
        <p:spPr bwMode="auto">
          <a:xfrm>
            <a:off x="2987676" y="4437066"/>
            <a:ext cx="5761039" cy="954107"/>
          </a:xfrm>
          <a:prstGeom prst="rect">
            <a:avLst/>
          </a:prstGeom>
          <a:noFill/>
          <a:ln w="9525">
            <a:noFill/>
            <a:miter lim="800000"/>
            <a:headEnd/>
            <a:tailEnd/>
          </a:ln>
        </p:spPr>
        <p:txBody>
          <a:bodyPr>
            <a:spAutoFit/>
          </a:bodyPr>
          <a:lstStyle/>
          <a:p>
            <a:pPr>
              <a:spcBef>
                <a:spcPct val="50000"/>
              </a:spcBef>
            </a:pPr>
            <a:r>
              <a:rPr lang="en-GB" sz="2800" dirty="0"/>
              <a:t>Prescriptions can be written For [GSL] [P] or [POM] medicines.</a:t>
            </a:r>
          </a:p>
        </p:txBody>
      </p:sp>
      <p:pic>
        <p:nvPicPr>
          <p:cNvPr id="12294" name="Picture 17" descr="C:\Program Files\Microsoft Office\MEDIA\CAGCAT10\j0199755.wmf"/>
          <p:cNvPicPr>
            <a:picLocks noChangeAspect="1" noChangeArrowheads="1"/>
          </p:cNvPicPr>
          <p:nvPr/>
        </p:nvPicPr>
        <p:blipFill>
          <a:blip r:embed="rId3" cstate="print"/>
          <a:srcRect/>
          <a:stretch>
            <a:fillRect/>
          </a:stretch>
        </p:blipFill>
        <p:spPr bwMode="auto">
          <a:xfrm>
            <a:off x="499226" y="4325946"/>
            <a:ext cx="1724025" cy="1760539"/>
          </a:xfrm>
          <a:prstGeom prst="rect">
            <a:avLst/>
          </a:prstGeom>
          <a:noFill/>
          <a:ln w="9525">
            <a:noFill/>
            <a:miter lim="800000"/>
            <a:headEnd/>
            <a:tailEnd/>
          </a:ln>
        </p:spPr>
      </p:pic>
      <p:sp>
        <p:nvSpPr>
          <p:cNvPr id="12295" name="Slide Number Placeholder 6"/>
          <p:cNvSpPr>
            <a:spLocks noGrp="1"/>
          </p:cNvSpPr>
          <p:nvPr>
            <p:ph type="sldNum" sz="quarter" idx="12"/>
          </p:nvPr>
        </p:nvSpPr>
        <p:spPr>
          <a:noFill/>
        </p:spPr>
        <p:txBody>
          <a:bodyPr/>
          <a:lstStyle/>
          <a:p>
            <a:fld id="{DD051F27-31C6-4076-82A1-321DC3DE1140}" type="slidenum">
              <a:rPr lang="en-GB" smtClean="0"/>
              <a:pPr/>
              <a:t>28</a:t>
            </a:fld>
            <a:endParaRPr lang="en-GB" dirty="0"/>
          </a:p>
        </p:txBody>
      </p:sp>
    </p:spTree>
    <p:extLst>
      <p:ext uri="{BB962C8B-B14F-4D97-AF65-F5344CB8AC3E}">
        <p14:creationId xmlns:p14="http://schemas.microsoft.com/office/powerpoint/2010/main" val="22173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992888" cy="1143000"/>
          </a:xfrm>
        </p:spPr>
        <p:txBody>
          <a:bodyPr/>
          <a:lstStyle/>
          <a:p>
            <a:pPr algn="l"/>
            <a:r>
              <a:rPr lang="en-GB" sz="4000" b="1" dirty="0">
                <a:solidFill>
                  <a:srgbClr val="1DA396"/>
                </a:solidFill>
              </a:rPr>
              <a:t>What does GSL/P/POM mean/where can you obtain these medicines?</a:t>
            </a:r>
          </a:p>
        </p:txBody>
      </p:sp>
      <p:sp>
        <p:nvSpPr>
          <p:cNvPr id="3" name="Content Placeholder 2"/>
          <p:cNvSpPr>
            <a:spLocks noGrp="1"/>
          </p:cNvSpPr>
          <p:nvPr>
            <p:ph idx="1"/>
          </p:nvPr>
        </p:nvSpPr>
        <p:spPr>
          <a:xfrm>
            <a:off x="827584" y="2420890"/>
            <a:ext cx="7920880" cy="3826435"/>
          </a:xfrm>
        </p:spPr>
        <p:txBody>
          <a:bodyPr/>
          <a:lstStyle/>
          <a:p>
            <a:pPr>
              <a:lnSpc>
                <a:spcPct val="90000"/>
              </a:lnSpc>
              <a:buNone/>
            </a:pPr>
            <a:r>
              <a:rPr lang="en-GB" altLang="en-US" sz="2800" dirty="0">
                <a:ea typeface="Geneva"/>
                <a:cs typeface="Arial" pitchFamily="34" charset="0"/>
              </a:rPr>
              <a:t>General Sales List (GSL)    </a:t>
            </a:r>
          </a:p>
          <a:p>
            <a:pPr>
              <a:lnSpc>
                <a:spcPct val="90000"/>
              </a:lnSpc>
              <a:buNone/>
            </a:pPr>
            <a:r>
              <a:rPr lang="en-GB" altLang="en-US" sz="2800" dirty="0">
                <a:ea typeface="Geneva"/>
                <a:cs typeface="Arial" pitchFamily="34" charset="0"/>
              </a:rPr>
              <a:t>	                	                    </a:t>
            </a:r>
            <a:endParaRPr lang="en-GB" altLang="en-US" sz="2800" dirty="0">
              <a:solidFill>
                <a:srgbClr val="0000FF"/>
              </a:solidFill>
              <a:ea typeface="Geneva"/>
              <a:cs typeface="Arial" pitchFamily="34" charset="0"/>
            </a:endParaRPr>
          </a:p>
          <a:p>
            <a:pPr>
              <a:lnSpc>
                <a:spcPct val="90000"/>
              </a:lnSpc>
              <a:buNone/>
            </a:pPr>
            <a:endParaRPr lang="en-GB" altLang="en-US" sz="800" dirty="0">
              <a:solidFill>
                <a:srgbClr val="0000FF"/>
              </a:solidFill>
              <a:ea typeface="Geneva"/>
              <a:cs typeface="Arial" pitchFamily="34" charset="0"/>
            </a:endParaRPr>
          </a:p>
          <a:p>
            <a:pPr>
              <a:lnSpc>
                <a:spcPct val="90000"/>
              </a:lnSpc>
              <a:buFont typeface="Arial" pitchFamily="34" charset="0"/>
              <a:buNone/>
            </a:pPr>
            <a:r>
              <a:rPr lang="en-GB" altLang="en-US" sz="2800" dirty="0">
                <a:ea typeface="Geneva"/>
                <a:cs typeface="Arial" pitchFamily="34" charset="0"/>
              </a:rPr>
              <a:t>Pharmacy medicine (P):  </a:t>
            </a:r>
          </a:p>
          <a:p>
            <a:pPr>
              <a:lnSpc>
                <a:spcPct val="90000"/>
              </a:lnSpc>
              <a:buFont typeface="Arial" pitchFamily="34" charset="0"/>
              <a:buNone/>
            </a:pPr>
            <a:r>
              <a:rPr lang="en-GB" altLang="en-US" sz="2800" dirty="0">
                <a:ea typeface="Geneva"/>
                <a:cs typeface="Arial" pitchFamily="34" charset="0"/>
              </a:rPr>
              <a:t>	                	                    </a:t>
            </a:r>
            <a:r>
              <a:rPr lang="en-GB" altLang="en-US" sz="2800" dirty="0">
                <a:solidFill>
                  <a:srgbClr val="0000FF"/>
                </a:solidFill>
                <a:ea typeface="Geneva"/>
                <a:cs typeface="Arial" pitchFamily="34" charset="0"/>
              </a:rPr>
              <a:t> </a:t>
            </a:r>
          </a:p>
          <a:p>
            <a:pPr>
              <a:lnSpc>
                <a:spcPct val="90000"/>
              </a:lnSpc>
              <a:buFont typeface="Arial" pitchFamily="34" charset="0"/>
              <a:buNone/>
            </a:pPr>
            <a:endParaRPr lang="en-GB" altLang="en-US" sz="800" dirty="0">
              <a:solidFill>
                <a:srgbClr val="0000FF"/>
              </a:solidFill>
              <a:ea typeface="Geneva"/>
              <a:cs typeface="Arial" pitchFamily="34" charset="0"/>
            </a:endParaRPr>
          </a:p>
          <a:p>
            <a:pPr>
              <a:lnSpc>
                <a:spcPct val="90000"/>
              </a:lnSpc>
              <a:buFont typeface="Arial" pitchFamily="34" charset="0"/>
              <a:buNone/>
            </a:pPr>
            <a:r>
              <a:rPr lang="en-GB" altLang="en-US" sz="2800" dirty="0">
                <a:ea typeface="Geneva"/>
                <a:cs typeface="Arial" pitchFamily="34" charset="0"/>
              </a:rPr>
              <a:t>Prescription only medicines (POM):</a:t>
            </a:r>
          </a:p>
          <a:p>
            <a:pPr>
              <a:lnSpc>
                <a:spcPct val="90000"/>
              </a:lnSpc>
              <a:buFont typeface="Arial" pitchFamily="34" charset="0"/>
              <a:buNone/>
            </a:pPr>
            <a:r>
              <a:rPr lang="en-GB" altLang="en-US" sz="2800" dirty="0">
                <a:ea typeface="Geneva"/>
                <a:cs typeface="Arial" pitchFamily="34" charset="0"/>
              </a:rPr>
              <a:t>	                	                   </a:t>
            </a:r>
          </a:p>
          <a:p>
            <a:pPr>
              <a:lnSpc>
                <a:spcPct val="90000"/>
              </a:lnSpc>
              <a:buFont typeface="Arial" pitchFamily="34" charset="0"/>
              <a:buNone/>
            </a:pPr>
            <a:endParaRPr lang="en-GB" sz="800" dirty="0">
              <a:solidFill>
                <a:schemeClr val="tx1">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29</a:t>
            </a:fld>
            <a:endParaRPr lang="en-GB" dirty="0"/>
          </a:p>
        </p:txBody>
      </p:sp>
    </p:spTree>
    <p:extLst>
      <p:ext uri="{BB962C8B-B14F-4D97-AF65-F5344CB8AC3E}">
        <p14:creationId xmlns:p14="http://schemas.microsoft.com/office/powerpoint/2010/main" val="71493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592011" y="332656"/>
            <a:ext cx="7924800" cy="1143000"/>
          </a:xfrm>
        </p:spPr>
        <p:txBody>
          <a:bodyPr/>
          <a:lstStyle/>
          <a:p>
            <a:pPr algn="l"/>
            <a:r>
              <a:rPr lang="en-GB" altLang="en-US" sz="4000" b="1" dirty="0">
                <a:solidFill>
                  <a:srgbClr val="1DA396"/>
                </a:solidFill>
                <a:latin typeface="Gill Sans MT" panose="020B0502020104020203" pitchFamily="34" charset="0"/>
              </a:rPr>
              <a:t>Objectives</a:t>
            </a:r>
            <a:endParaRPr lang="en-GB" sz="4000" dirty="0">
              <a:solidFill>
                <a:srgbClr val="1DA396"/>
              </a:solidFill>
            </a:endParaRPr>
          </a:p>
        </p:txBody>
      </p:sp>
      <p:sp>
        <p:nvSpPr>
          <p:cNvPr id="6147" name="Rectangle 3"/>
          <p:cNvSpPr>
            <a:spLocks noGrp="1" noChangeArrowheads="1"/>
          </p:cNvSpPr>
          <p:nvPr>
            <p:ph type="body" idx="1"/>
          </p:nvPr>
        </p:nvSpPr>
        <p:spPr>
          <a:xfrm>
            <a:off x="827585" y="1491646"/>
            <a:ext cx="7689227" cy="4750407"/>
          </a:xfrm>
        </p:spPr>
        <p:txBody>
          <a:bodyPr/>
          <a:lstStyle/>
          <a:p>
            <a:pPr eaLnBrk="1" hangingPunct="1">
              <a:lnSpc>
                <a:spcPct val="80000"/>
              </a:lnSpc>
            </a:pPr>
            <a:r>
              <a:rPr lang="en-GB" sz="2800" dirty="0"/>
              <a:t>Demonstrate the administration of medication with in your role</a:t>
            </a:r>
          </a:p>
          <a:p>
            <a:pPr eaLnBrk="1" hangingPunct="1">
              <a:lnSpc>
                <a:spcPct val="80000"/>
              </a:lnSpc>
            </a:pPr>
            <a:r>
              <a:rPr lang="en-GB" sz="2800" dirty="0"/>
              <a:t>Demonstrate the use of the Domiciliary Medication Administration Record</a:t>
            </a:r>
          </a:p>
          <a:p>
            <a:pPr eaLnBrk="1" hangingPunct="1">
              <a:lnSpc>
                <a:spcPct val="80000"/>
              </a:lnSpc>
            </a:pPr>
            <a:r>
              <a:rPr lang="en-GB" sz="2800" dirty="0"/>
              <a:t>Discuss the barriers to taking medication</a:t>
            </a:r>
          </a:p>
          <a:p>
            <a:pPr eaLnBrk="1" hangingPunct="1">
              <a:lnSpc>
                <a:spcPct val="80000"/>
              </a:lnSpc>
            </a:pPr>
            <a:r>
              <a:rPr lang="en-GB" sz="2800" dirty="0"/>
              <a:t>List key Legislation and Guidance</a:t>
            </a:r>
          </a:p>
          <a:p>
            <a:pPr eaLnBrk="1" hangingPunct="1">
              <a:lnSpc>
                <a:spcPct val="80000"/>
              </a:lnSpc>
            </a:pPr>
            <a:r>
              <a:rPr lang="en-GB" sz="2800" dirty="0"/>
              <a:t>Discuss the Joint ERYC and NHS ERY CCG Policy</a:t>
            </a:r>
          </a:p>
          <a:p>
            <a:pPr eaLnBrk="1" hangingPunct="1">
              <a:lnSpc>
                <a:spcPct val="80000"/>
              </a:lnSpc>
            </a:pPr>
            <a:r>
              <a:rPr lang="en-GB" sz="2800" dirty="0"/>
              <a:t>Consider the issue of consent, independence and capacity</a:t>
            </a:r>
          </a:p>
          <a:p>
            <a:pPr eaLnBrk="1" hangingPunct="1">
              <a:lnSpc>
                <a:spcPct val="80000"/>
              </a:lnSpc>
            </a:pPr>
            <a:r>
              <a:rPr lang="en-GB" sz="2800" dirty="0"/>
              <a:t>Explain what you would do if you had any concerns over medication</a:t>
            </a:r>
          </a:p>
          <a:p>
            <a:pPr eaLnBrk="1" hangingPunct="1">
              <a:lnSpc>
                <a:spcPct val="80000"/>
              </a:lnSpc>
            </a:pPr>
            <a:r>
              <a:rPr lang="en-GB" sz="2800" dirty="0"/>
              <a:t>Discuss medication errors</a:t>
            </a:r>
          </a:p>
          <a:p>
            <a:pPr eaLnBrk="1" hangingPunct="1">
              <a:lnSpc>
                <a:spcPct val="80000"/>
              </a:lnSpc>
            </a:pPr>
            <a:endParaRPr lang="en-GB" sz="2400" dirty="0"/>
          </a:p>
          <a:p>
            <a:pPr eaLnBrk="1" hangingPunct="1">
              <a:lnSpc>
                <a:spcPct val="80000"/>
              </a:lnSpc>
            </a:pPr>
            <a:endParaRPr lang="en-GB" sz="2400" dirty="0"/>
          </a:p>
          <a:p>
            <a:pPr eaLnBrk="1" hangingPunct="1">
              <a:lnSpc>
                <a:spcPct val="80000"/>
              </a:lnSpc>
            </a:pPr>
            <a:endParaRPr lang="en-GB" sz="2400" dirty="0"/>
          </a:p>
        </p:txBody>
      </p:sp>
      <p:sp>
        <p:nvSpPr>
          <p:cNvPr id="6149" name="Slide Number Placeholder 4"/>
          <p:cNvSpPr>
            <a:spLocks noGrp="1"/>
          </p:cNvSpPr>
          <p:nvPr>
            <p:ph type="sldNum" sz="quarter" idx="12"/>
          </p:nvPr>
        </p:nvSpPr>
        <p:spPr>
          <a:noFill/>
        </p:spPr>
        <p:txBody>
          <a:bodyPr/>
          <a:lstStyle/>
          <a:p>
            <a:fld id="{87CF993C-87CD-4F54-A710-748F98BFDC93}" type="slidenum">
              <a:rPr lang="en-GB" smtClean="0"/>
              <a:pPr/>
              <a:t>3</a:t>
            </a:fld>
            <a:endParaRPr lang="en-GB" dirty="0"/>
          </a:p>
        </p:txBody>
      </p:sp>
    </p:spTree>
    <p:extLst>
      <p:ext uri="{BB962C8B-B14F-4D97-AF65-F5344CB8AC3E}">
        <p14:creationId xmlns:p14="http://schemas.microsoft.com/office/powerpoint/2010/main" val="175316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992888" cy="1143000"/>
          </a:xfrm>
        </p:spPr>
        <p:txBody>
          <a:bodyPr/>
          <a:lstStyle/>
          <a:p>
            <a:pPr algn="l"/>
            <a:r>
              <a:rPr lang="en-GB" sz="4000" b="1" dirty="0">
                <a:solidFill>
                  <a:srgbClr val="1DA396"/>
                </a:solidFill>
              </a:rPr>
              <a:t>What does GSL/P/POM mean ?</a:t>
            </a:r>
          </a:p>
        </p:txBody>
      </p:sp>
      <p:sp>
        <p:nvSpPr>
          <p:cNvPr id="3" name="Content Placeholder 2"/>
          <p:cNvSpPr>
            <a:spLocks noGrp="1"/>
          </p:cNvSpPr>
          <p:nvPr>
            <p:ph idx="1"/>
          </p:nvPr>
        </p:nvSpPr>
        <p:spPr>
          <a:xfrm>
            <a:off x="827584" y="1653399"/>
            <a:ext cx="7920880" cy="4593927"/>
          </a:xfrm>
        </p:spPr>
        <p:txBody>
          <a:bodyPr/>
          <a:lstStyle/>
          <a:p>
            <a:pPr>
              <a:lnSpc>
                <a:spcPct val="90000"/>
              </a:lnSpc>
              <a:buNone/>
            </a:pPr>
            <a:r>
              <a:rPr lang="en-GB" altLang="en-US" sz="2800" dirty="0">
                <a:ea typeface="Geneva"/>
                <a:cs typeface="Arial" pitchFamily="34" charset="0"/>
              </a:rPr>
              <a:t>General Sales List (GSL):       </a:t>
            </a:r>
          </a:p>
          <a:p>
            <a:pPr>
              <a:lnSpc>
                <a:spcPct val="90000"/>
              </a:lnSpc>
              <a:buNone/>
            </a:pPr>
            <a:r>
              <a:rPr lang="en-GB" altLang="en-US" sz="2800" dirty="0">
                <a:ea typeface="Geneva"/>
                <a:cs typeface="Arial" pitchFamily="34" charset="0"/>
              </a:rPr>
              <a:t>	                	                    </a:t>
            </a:r>
            <a:r>
              <a:rPr lang="en-GB" altLang="en-US" sz="2800" dirty="0">
                <a:solidFill>
                  <a:srgbClr val="0000FF"/>
                </a:solidFill>
                <a:ea typeface="Geneva"/>
                <a:cs typeface="Arial" pitchFamily="34" charset="0"/>
              </a:rPr>
              <a:t>Self selection in shops</a:t>
            </a:r>
          </a:p>
          <a:p>
            <a:pPr>
              <a:lnSpc>
                <a:spcPct val="90000"/>
              </a:lnSpc>
              <a:buNone/>
            </a:pPr>
            <a:endParaRPr lang="en-GB" altLang="en-US" sz="800" dirty="0">
              <a:solidFill>
                <a:srgbClr val="0000FF"/>
              </a:solidFill>
              <a:ea typeface="Geneva"/>
              <a:cs typeface="Arial" pitchFamily="34" charset="0"/>
            </a:endParaRPr>
          </a:p>
          <a:p>
            <a:pPr>
              <a:lnSpc>
                <a:spcPct val="90000"/>
              </a:lnSpc>
              <a:buFont typeface="Arial" pitchFamily="34" charset="0"/>
              <a:buNone/>
            </a:pPr>
            <a:r>
              <a:rPr lang="en-GB" altLang="en-US" sz="2800" dirty="0">
                <a:ea typeface="Geneva"/>
                <a:cs typeface="Arial" pitchFamily="34" charset="0"/>
              </a:rPr>
              <a:t>Pharmacy medicine:  </a:t>
            </a:r>
          </a:p>
          <a:p>
            <a:pPr>
              <a:lnSpc>
                <a:spcPct val="90000"/>
              </a:lnSpc>
              <a:buFont typeface="Arial" pitchFamily="34" charset="0"/>
              <a:buNone/>
            </a:pPr>
            <a:r>
              <a:rPr lang="en-GB" altLang="en-US" sz="2800" dirty="0">
                <a:ea typeface="Geneva"/>
                <a:cs typeface="Arial" pitchFamily="34" charset="0"/>
              </a:rPr>
              <a:t>	                	                    </a:t>
            </a:r>
            <a:r>
              <a:rPr lang="en-GB" altLang="en-US" sz="2800" dirty="0">
                <a:solidFill>
                  <a:srgbClr val="0000FF"/>
                </a:solidFill>
                <a:ea typeface="Geneva"/>
                <a:cs typeface="Arial" pitchFamily="34" charset="0"/>
              </a:rPr>
              <a:t>Available from the “chemist” </a:t>
            </a:r>
          </a:p>
          <a:p>
            <a:pPr>
              <a:lnSpc>
                <a:spcPct val="90000"/>
              </a:lnSpc>
              <a:buFont typeface="Arial" pitchFamily="34" charset="0"/>
              <a:buNone/>
            </a:pPr>
            <a:endParaRPr lang="en-GB" altLang="en-US" sz="800" dirty="0">
              <a:solidFill>
                <a:srgbClr val="0000FF"/>
              </a:solidFill>
              <a:ea typeface="Geneva"/>
              <a:cs typeface="Arial" pitchFamily="34" charset="0"/>
            </a:endParaRPr>
          </a:p>
          <a:p>
            <a:pPr>
              <a:lnSpc>
                <a:spcPct val="90000"/>
              </a:lnSpc>
              <a:buFont typeface="Arial" pitchFamily="34" charset="0"/>
              <a:buNone/>
            </a:pPr>
            <a:r>
              <a:rPr lang="en-GB" altLang="en-US" sz="2800" dirty="0">
                <a:ea typeface="Geneva"/>
                <a:cs typeface="Arial" pitchFamily="34" charset="0"/>
              </a:rPr>
              <a:t>Prescription only medicines (POM):</a:t>
            </a:r>
          </a:p>
          <a:p>
            <a:pPr>
              <a:lnSpc>
                <a:spcPct val="90000"/>
              </a:lnSpc>
              <a:buFont typeface="Arial" pitchFamily="34" charset="0"/>
              <a:buNone/>
            </a:pPr>
            <a:r>
              <a:rPr lang="en-GB" altLang="en-US" sz="2800" dirty="0">
                <a:ea typeface="Geneva"/>
                <a:cs typeface="Arial" pitchFamily="34" charset="0"/>
              </a:rPr>
              <a:t>	                	                    </a:t>
            </a:r>
            <a:r>
              <a:rPr lang="en-GB" altLang="en-US" sz="2800" dirty="0">
                <a:solidFill>
                  <a:srgbClr val="0000FF"/>
                </a:solidFill>
                <a:ea typeface="Geneva"/>
                <a:cs typeface="Arial" pitchFamily="34" charset="0"/>
              </a:rPr>
              <a:t>Need a prescription</a:t>
            </a:r>
          </a:p>
          <a:p>
            <a:pPr>
              <a:lnSpc>
                <a:spcPct val="90000"/>
              </a:lnSpc>
              <a:buFont typeface="Arial" pitchFamily="34" charset="0"/>
              <a:buNone/>
            </a:pPr>
            <a:endParaRPr lang="en-GB" altLang="en-US" sz="800" dirty="0">
              <a:solidFill>
                <a:srgbClr val="0000FF"/>
              </a:solidFill>
              <a:ea typeface="Geneva"/>
              <a:cs typeface="Arial" pitchFamily="34" charset="0"/>
            </a:endParaRPr>
          </a:p>
          <a:p>
            <a:pPr>
              <a:lnSpc>
                <a:spcPct val="90000"/>
              </a:lnSpc>
              <a:buFont typeface="Arial" pitchFamily="34" charset="0"/>
              <a:buNone/>
            </a:pPr>
            <a:r>
              <a:rPr lang="en-GB" altLang="en-US" sz="2800" dirty="0">
                <a:ea typeface="Geneva"/>
                <a:cs typeface="Arial" pitchFamily="34" charset="0"/>
              </a:rPr>
              <a:t>(Controlled drugs:</a:t>
            </a:r>
          </a:p>
          <a:p>
            <a:pPr marL="0">
              <a:spcBef>
                <a:spcPts val="0"/>
              </a:spcBef>
              <a:buNone/>
            </a:pPr>
            <a:r>
              <a:rPr lang="en-GB" altLang="en-US" sz="2800" dirty="0">
                <a:solidFill>
                  <a:schemeClr val="tx1">
                    <a:lumMod val="60000"/>
                    <a:lumOff val="40000"/>
                  </a:schemeClr>
                </a:solidFill>
                <a:ea typeface="Geneva"/>
                <a:cs typeface="Arial" pitchFamily="34" charset="0"/>
              </a:rPr>
              <a:t>Need a prescription but have other restrictions (also </a:t>
            </a:r>
          </a:p>
          <a:p>
            <a:pPr marL="0">
              <a:spcBef>
                <a:spcPts val="0"/>
              </a:spcBef>
              <a:buNone/>
            </a:pPr>
            <a:r>
              <a:rPr lang="en-GB" altLang="en-US" sz="2800" dirty="0">
                <a:solidFill>
                  <a:schemeClr val="tx1">
                    <a:lumMod val="60000"/>
                    <a:lumOff val="40000"/>
                  </a:schemeClr>
                </a:solidFill>
                <a:ea typeface="Geneva"/>
                <a:cs typeface="Arial" pitchFamily="34" charset="0"/>
              </a:rPr>
              <a:t>POM) )</a:t>
            </a:r>
          </a:p>
          <a:p>
            <a:pPr>
              <a:lnSpc>
                <a:spcPct val="90000"/>
              </a:lnSpc>
              <a:buFont typeface="Arial" pitchFamily="34" charset="0"/>
              <a:buNone/>
            </a:pPr>
            <a:endParaRPr lang="en-GB" sz="800" dirty="0">
              <a:solidFill>
                <a:schemeClr val="tx1">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30</a:t>
            </a:fld>
            <a:endParaRPr lang="en-GB" dirty="0"/>
          </a:p>
        </p:txBody>
      </p:sp>
    </p:spTree>
    <p:extLst>
      <p:ext uri="{BB962C8B-B14F-4D97-AF65-F5344CB8AC3E}">
        <p14:creationId xmlns:p14="http://schemas.microsoft.com/office/powerpoint/2010/main" val="386452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555" y="260648"/>
            <a:ext cx="8056761" cy="936104"/>
          </a:xfrm>
        </p:spPr>
        <p:txBody>
          <a:bodyPr/>
          <a:lstStyle/>
          <a:p>
            <a:pPr algn="l"/>
            <a:r>
              <a:rPr lang="en-GB" sz="4000" b="1" dirty="0">
                <a:solidFill>
                  <a:srgbClr val="1DA396"/>
                </a:solidFill>
              </a:rPr>
              <a:t>Administration</a:t>
            </a:r>
          </a:p>
        </p:txBody>
      </p:sp>
      <p:sp>
        <p:nvSpPr>
          <p:cNvPr id="19459" name="Content Placeholder 2"/>
          <p:cNvSpPr>
            <a:spLocks noGrp="1"/>
          </p:cNvSpPr>
          <p:nvPr>
            <p:ph idx="1"/>
          </p:nvPr>
        </p:nvSpPr>
        <p:spPr>
          <a:xfrm>
            <a:off x="671513" y="1473074"/>
            <a:ext cx="8064896" cy="4768979"/>
          </a:xfrm>
        </p:spPr>
        <p:txBody>
          <a:bodyPr/>
          <a:lstStyle/>
          <a:p>
            <a:pPr>
              <a:buNone/>
            </a:pPr>
            <a:endParaRPr lang="en-GB" sz="1200" dirty="0"/>
          </a:p>
          <a:p>
            <a:pPr>
              <a:buNone/>
            </a:pPr>
            <a:r>
              <a:rPr lang="en-GB" sz="2600" dirty="0"/>
              <a:t>The 7 Rights of Administration:</a:t>
            </a:r>
          </a:p>
          <a:p>
            <a:pPr>
              <a:buNone/>
            </a:pPr>
            <a:endParaRPr lang="en-GB" sz="1200" dirty="0"/>
          </a:p>
          <a:p>
            <a:pPr lvl="0" algn="ctr"/>
            <a:r>
              <a:rPr lang="en-GB" sz="2400" dirty="0"/>
              <a:t>The right service user receives</a:t>
            </a:r>
          </a:p>
          <a:p>
            <a:pPr lvl="0" algn="ctr"/>
            <a:r>
              <a:rPr lang="en-GB" sz="2400" dirty="0"/>
              <a:t>The right medicine</a:t>
            </a:r>
          </a:p>
          <a:p>
            <a:pPr lvl="0" algn="ctr"/>
            <a:r>
              <a:rPr lang="en-GB" sz="2400" dirty="0"/>
              <a:t>At the right dose</a:t>
            </a:r>
          </a:p>
          <a:p>
            <a:pPr lvl="0" algn="ctr"/>
            <a:r>
              <a:rPr lang="en-GB" sz="2400" dirty="0"/>
              <a:t>Via the right route</a:t>
            </a:r>
          </a:p>
          <a:p>
            <a:pPr lvl="0" algn="ctr"/>
            <a:r>
              <a:rPr lang="en-GB" sz="2400" dirty="0"/>
              <a:t>At the right time</a:t>
            </a:r>
          </a:p>
          <a:p>
            <a:pPr lvl="0" algn="ctr"/>
            <a:r>
              <a:rPr lang="en-GB" sz="2400" dirty="0"/>
              <a:t>With the right documentation </a:t>
            </a:r>
          </a:p>
          <a:p>
            <a:pPr lvl="0" algn="ctr"/>
            <a:r>
              <a:rPr lang="en-GB" sz="2400" dirty="0"/>
              <a:t>And the right to refuse</a:t>
            </a:r>
          </a:p>
          <a:p>
            <a:pPr>
              <a:buNone/>
            </a:pPr>
            <a:endParaRPr lang="en-GB" dirty="0"/>
          </a:p>
        </p:txBody>
      </p:sp>
      <p:sp>
        <p:nvSpPr>
          <p:cNvPr id="19460" name="Slide Number Placeholder 3"/>
          <p:cNvSpPr>
            <a:spLocks noGrp="1"/>
          </p:cNvSpPr>
          <p:nvPr>
            <p:ph type="sldNum" sz="quarter" idx="12"/>
          </p:nvPr>
        </p:nvSpPr>
        <p:spPr>
          <a:noFill/>
        </p:spPr>
        <p:txBody>
          <a:bodyPr/>
          <a:lstStyle/>
          <a:p>
            <a:fld id="{955E56AC-B010-4C80-8F83-73A4A7BED5F6}" type="slidenum">
              <a:rPr lang="en-GB" smtClean="0"/>
              <a:pPr/>
              <a:t>31</a:t>
            </a:fld>
            <a:endParaRPr lang="en-GB" dirty="0"/>
          </a:p>
        </p:txBody>
      </p:sp>
    </p:spTree>
    <p:extLst>
      <p:ext uri="{BB962C8B-B14F-4D97-AF65-F5344CB8AC3E}">
        <p14:creationId xmlns:p14="http://schemas.microsoft.com/office/powerpoint/2010/main" val="397328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46794" y="367601"/>
            <a:ext cx="7248847" cy="1143000"/>
          </a:xfrm>
        </p:spPr>
        <p:txBody>
          <a:bodyPr/>
          <a:lstStyle/>
          <a:p>
            <a:pPr algn="l"/>
            <a:r>
              <a:rPr lang="en-GB" sz="4000" b="1" dirty="0">
                <a:solidFill>
                  <a:srgbClr val="1DA396"/>
                </a:solidFill>
              </a:rPr>
              <a:t>Administering Medication</a:t>
            </a:r>
          </a:p>
        </p:txBody>
      </p:sp>
      <p:sp>
        <p:nvSpPr>
          <p:cNvPr id="3" name="Content Placeholder 2"/>
          <p:cNvSpPr>
            <a:spLocks noGrp="1"/>
          </p:cNvSpPr>
          <p:nvPr>
            <p:ph idx="1"/>
          </p:nvPr>
        </p:nvSpPr>
        <p:spPr>
          <a:xfrm>
            <a:off x="513321" y="1605928"/>
            <a:ext cx="8322121" cy="4544967"/>
          </a:xfrm>
        </p:spPr>
        <p:txBody>
          <a:bodyPr/>
          <a:lstStyle/>
          <a:p>
            <a:pPr marL="6351" indent="-6351">
              <a:buNone/>
              <a:defRPr/>
            </a:pPr>
            <a:r>
              <a:rPr lang="en-GB" sz="2800" dirty="0"/>
              <a:t>Under the </a:t>
            </a:r>
            <a:r>
              <a:rPr lang="en-GB" sz="2800" b="1" dirty="0"/>
              <a:t>Joint ERYC Adult Services and NHS ERY CCG Policy - </a:t>
            </a:r>
            <a:r>
              <a:rPr lang="en-GB" sz="2800" dirty="0"/>
              <a:t>Administering Medication Safely in the Home Care Sector June 2021. </a:t>
            </a:r>
          </a:p>
          <a:p>
            <a:pPr marL="6351" indent="-6351">
              <a:buNone/>
              <a:defRPr/>
            </a:pPr>
            <a:endParaRPr lang="en-GB" sz="800" dirty="0"/>
          </a:p>
          <a:p>
            <a:pPr marL="6351" indent="-6351">
              <a:buNone/>
              <a:defRPr/>
            </a:pPr>
            <a:r>
              <a:rPr lang="en-GB" b="1" u="sng" dirty="0"/>
              <a:t>Care Workers are not allowed to administer medication from a Monitored Dosage System.</a:t>
            </a:r>
          </a:p>
          <a:p>
            <a:pPr marL="342891" lvl="1" indent="-342891">
              <a:spcBef>
                <a:spcPts val="0"/>
              </a:spcBef>
              <a:buNone/>
              <a:defRPr/>
            </a:pPr>
            <a:endParaRPr lang="en-GB" sz="1400" dirty="0"/>
          </a:p>
          <a:p>
            <a:pPr marL="342891" lvl="1" indent="-342891">
              <a:spcBef>
                <a:spcPts val="0"/>
              </a:spcBef>
              <a:buNone/>
              <a:defRPr/>
            </a:pPr>
            <a:r>
              <a:rPr lang="en-GB" dirty="0"/>
              <a:t>Care Workers can only administer medication from </a:t>
            </a:r>
          </a:p>
          <a:p>
            <a:pPr marL="342891" lvl="1" indent="-342891">
              <a:spcBef>
                <a:spcPts val="0"/>
              </a:spcBef>
              <a:buNone/>
              <a:defRPr/>
            </a:pPr>
            <a:r>
              <a:rPr lang="en-GB" b="1" dirty="0"/>
              <a:t>Original Boxes and Bottles</a:t>
            </a:r>
            <a:r>
              <a:rPr lang="en-GB" dirty="0"/>
              <a:t> prepared by the Pharmacy </a:t>
            </a:r>
          </a:p>
          <a:p>
            <a:pPr marL="342891" lvl="1" indent="-342891">
              <a:spcBef>
                <a:spcPts val="0"/>
              </a:spcBef>
              <a:buNone/>
              <a:defRPr/>
            </a:pPr>
            <a:r>
              <a:rPr lang="en-GB" dirty="0"/>
              <a:t>Or Dispensing Practice and record the administration on </a:t>
            </a:r>
          </a:p>
          <a:p>
            <a:pPr marL="342891" lvl="1" indent="-342891">
              <a:spcBef>
                <a:spcPts val="0"/>
              </a:spcBef>
              <a:buNone/>
              <a:defRPr/>
            </a:pPr>
            <a:r>
              <a:rPr lang="en-GB" dirty="0"/>
              <a:t>A Domiciliary Medication Administration Record.</a:t>
            </a:r>
          </a:p>
          <a:p>
            <a:pPr>
              <a:buFont typeface="Wingdings" pitchFamily="2" charset="2"/>
              <a:buNone/>
              <a:defRPr/>
            </a:pPr>
            <a:endParaRPr lang="en-GB" sz="800" dirty="0"/>
          </a:p>
        </p:txBody>
      </p:sp>
      <p:pic>
        <p:nvPicPr>
          <p:cNvPr id="18436" name="Picture 3" descr="C:\Documents and Settings\HP_Administrator\Local Settings\Temporary Internet Files\Content.IE5\FUGBRGJL\MCj03982110000[1].wmf"/>
          <p:cNvPicPr>
            <a:picLocks noChangeAspect="1" noChangeArrowheads="1"/>
          </p:cNvPicPr>
          <p:nvPr/>
        </p:nvPicPr>
        <p:blipFill>
          <a:blip r:embed="rId3" cstate="print"/>
          <a:srcRect/>
          <a:stretch>
            <a:fillRect/>
          </a:stretch>
        </p:blipFill>
        <p:spPr bwMode="auto">
          <a:xfrm>
            <a:off x="7692439" y="269823"/>
            <a:ext cx="1143000" cy="1206500"/>
          </a:xfrm>
          <a:prstGeom prst="rect">
            <a:avLst/>
          </a:prstGeom>
          <a:noFill/>
          <a:ln w="9525">
            <a:noFill/>
            <a:miter lim="800000"/>
            <a:headEnd/>
            <a:tailEnd/>
          </a:ln>
        </p:spPr>
      </p:pic>
      <p:sp>
        <p:nvSpPr>
          <p:cNvPr id="18437" name="Slide Number Placeholder 4"/>
          <p:cNvSpPr>
            <a:spLocks noGrp="1"/>
          </p:cNvSpPr>
          <p:nvPr>
            <p:ph type="sldNum" sz="quarter" idx="12"/>
          </p:nvPr>
        </p:nvSpPr>
        <p:spPr>
          <a:noFill/>
        </p:spPr>
        <p:txBody>
          <a:bodyPr/>
          <a:lstStyle/>
          <a:p>
            <a:fld id="{96B356EC-8E4E-4EAA-A538-53116C527590}" type="slidenum">
              <a:rPr lang="en-GB" smtClean="0"/>
              <a:pPr/>
              <a:t>32</a:t>
            </a:fld>
            <a:endParaRPr lang="en-GB" dirty="0"/>
          </a:p>
        </p:txBody>
      </p:sp>
    </p:spTree>
    <p:extLst>
      <p:ext uri="{BB962C8B-B14F-4D97-AF65-F5344CB8AC3E}">
        <p14:creationId xmlns:p14="http://schemas.microsoft.com/office/powerpoint/2010/main" val="250983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538" y="285344"/>
            <a:ext cx="8284315" cy="1143000"/>
          </a:xfrm>
        </p:spPr>
        <p:txBody>
          <a:bodyPr/>
          <a:lstStyle/>
          <a:p>
            <a:pPr algn="l"/>
            <a:r>
              <a:rPr lang="en-GB" sz="4000" b="1" dirty="0">
                <a:solidFill>
                  <a:srgbClr val="1DA396"/>
                </a:solidFill>
              </a:rPr>
              <a:t>Administering Medication</a:t>
            </a:r>
          </a:p>
        </p:txBody>
      </p:sp>
      <p:sp>
        <p:nvSpPr>
          <p:cNvPr id="20483" name="Content Placeholder 2"/>
          <p:cNvSpPr>
            <a:spLocks noGrp="1"/>
          </p:cNvSpPr>
          <p:nvPr>
            <p:ph idx="1"/>
          </p:nvPr>
        </p:nvSpPr>
        <p:spPr>
          <a:xfrm>
            <a:off x="535978" y="1437895"/>
            <a:ext cx="8143875" cy="4804156"/>
          </a:xfrm>
        </p:spPr>
        <p:txBody>
          <a:bodyPr/>
          <a:lstStyle/>
          <a:p>
            <a:pPr>
              <a:buFontTx/>
              <a:buChar char="•"/>
            </a:pPr>
            <a:endParaRPr lang="en-GB" sz="1200" dirty="0"/>
          </a:p>
          <a:p>
            <a:pPr>
              <a:buFontTx/>
              <a:buChar char="•"/>
            </a:pPr>
            <a:r>
              <a:rPr lang="en-GB" sz="2200" dirty="0"/>
              <a:t>Read the service user’s Support Plan to check medication needs.</a:t>
            </a:r>
          </a:p>
          <a:p>
            <a:pPr>
              <a:buFontTx/>
              <a:buChar char="•"/>
            </a:pPr>
            <a:r>
              <a:rPr lang="en-GB" sz="2200" dirty="0"/>
              <a:t>Wash &amp; dry hands and get together any equipment needed to </a:t>
            </a:r>
          </a:p>
          <a:p>
            <a:pPr marL="0" indent="0">
              <a:buNone/>
            </a:pPr>
            <a:r>
              <a:rPr lang="en-GB" sz="2200" dirty="0"/>
              <a:t>      help with administering the medication, including wearing PPE.</a:t>
            </a:r>
          </a:p>
          <a:p>
            <a:pPr>
              <a:buFontTx/>
              <a:buChar char="•"/>
            </a:pPr>
            <a:r>
              <a:rPr lang="en-GB" sz="2200" dirty="0"/>
              <a:t>Ask the service user if they are ready to take their medication before it is removed from the container.</a:t>
            </a:r>
          </a:p>
          <a:p>
            <a:pPr>
              <a:buFontTx/>
              <a:buChar char="•"/>
            </a:pPr>
            <a:r>
              <a:rPr lang="en-GB" sz="2200" dirty="0"/>
              <a:t>Check that service user name is correct on domMAR</a:t>
            </a:r>
          </a:p>
          <a:p>
            <a:pPr>
              <a:buFontTx/>
              <a:buChar char="•"/>
            </a:pPr>
            <a:r>
              <a:rPr lang="en-GB" sz="2200" dirty="0"/>
              <a:t>Check that service user name is correct on containers.</a:t>
            </a:r>
          </a:p>
          <a:p>
            <a:pPr>
              <a:buFontTx/>
              <a:buChar char="•"/>
            </a:pPr>
            <a:r>
              <a:rPr lang="en-GB" sz="2200" dirty="0"/>
              <a:t>Ask service user to sit upright.</a:t>
            </a:r>
          </a:p>
          <a:p>
            <a:pPr>
              <a:buFontTx/>
              <a:buChar char="•"/>
            </a:pPr>
            <a:r>
              <a:rPr lang="en-GB" sz="2200" dirty="0"/>
              <a:t>Administer medication as laid out in the Support Plan.</a:t>
            </a:r>
          </a:p>
          <a:p>
            <a:pPr>
              <a:buFontTx/>
              <a:buChar char="•"/>
            </a:pPr>
            <a:r>
              <a:rPr lang="en-GB" sz="2200" dirty="0"/>
              <a:t>Record on the domMAR each medication as it is administered</a:t>
            </a:r>
          </a:p>
          <a:p>
            <a:pPr>
              <a:buFontTx/>
              <a:buChar char="•"/>
            </a:pPr>
            <a:r>
              <a:rPr lang="en-GB" sz="2200" b="1" dirty="0"/>
              <a:t>Any concerns should be fed back to your line manager</a:t>
            </a:r>
            <a:r>
              <a:rPr lang="en-GB" sz="2400" b="1" dirty="0"/>
              <a:t> </a:t>
            </a:r>
          </a:p>
          <a:p>
            <a:pPr>
              <a:lnSpc>
                <a:spcPct val="90000"/>
              </a:lnSpc>
            </a:pPr>
            <a:endParaRPr lang="en-GB" sz="2400" dirty="0"/>
          </a:p>
          <a:p>
            <a:endParaRPr lang="en-GB" sz="2400" dirty="0"/>
          </a:p>
        </p:txBody>
      </p:sp>
      <p:pic>
        <p:nvPicPr>
          <p:cNvPr id="20484" name="Picture 2" descr="C:\Documents and Settings\HP_Administrator\Local Settings\Temporary Internet Files\Content.IE5\FUGBRGJL\MCj03982110000[1].wmf"/>
          <p:cNvPicPr>
            <a:picLocks noChangeAspect="1" noChangeArrowheads="1"/>
          </p:cNvPicPr>
          <p:nvPr/>
        </p:nvPicPr>
        <p:blipFill>
          <a:blip r:embed="rId3" cstate="print"/>
          <a:srcRect/>
          <a:stretch>
            <a:fillRect/>
          </a:stretch>
        </p:blipFill>
        <p:spPr bwMode="auto">
          <a:xfrm>
            <a:off x="7164290" y="116632"/>
            <a:ext cx="1515563" cy="1311712"/>
          </a:xfrm>
          <a:prstGeom prst="rect">
            <a:avLst/>
          </a:prstGeom>
          <a:noFill/>
          <a:ln w="9525">
            <a:noFill/>
            <a:miter lim="800000"/>
            <a:headEnd/>
            <a:tailEnd/>
          </a:ln>
        </p:spPr>
      </p:pic>
      <p:sp>
        <p:nvSpPr>
          <p:cNvPr id="20485" name="Slide Number Placeholder 4"/>
          <p:cNvSpPr>
            <a:spLocks noGrp="1"/>
          </p:cNvSpPr>
          <p:nvPr>
            <p:ph type="sldNum" sz="quarter" idx="12"/>
          </p:nvPr>
        </p:nvSpPr>
        <p:spPr>
          <a:noFill/>
        </p:spPr>
        <p:txBody>
          <a:bodyPr/>
          <a:lstStyle/>
          <a:p>
            <a:fld id="{2507A0CC-28E9-4EBE-97DF-20BDE540CD2B}" type="slidenum">
              <a:rPr lang="en-GB" smtClean="0"/>
              <a:pPr/>
              <a:t>33</a:t>
            </a:fld>
            <a:endParaRPr lang="en-GB" dirty="0"/>
          </a:p>
        </p:txBody>
      </p:sp>
    </p:spTree>
    <p:extLst>
      <p:ext uri="{BB962C8B-B14F-4D97-AF65-F5344CB8AC3E}">
        <p14:creationId xmlns:p14="http://schemas.microsoft.com/office/powerpoint/2010/main" val="1016033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528" y="298013"/>
            <a:ext cx="8291040" cy="1143000"/>
          </a:xfrm>
        </p:spPr>
        <p:txBody>
          <a:bodyPr/>
          <a:lstStyle/>
          <a:p>
            <a:pPr algn="l"/>
            <a:r>
              <a:rPr lang="en-GB" sz="4000" b="1" dirty="0">
                <a:solidFill>
                  <a:srgbClr val="1DA396"/>
                </a:solidFill>
              </a:rPr>
              <a:t>Administering Medication</a:t>
            </a:r>
          </a:p>
        </p:txBody>
      </p:sp>
      <p:sp>
        <p:nvSpPr>
          <p:cNvPr id="3" name="Content Placeholder 2"/>
          <p:cNvSpPr>
            <a:spLocks noGrp="1"/>
          </p:cNvSpPr>
          <p:nvPr>
            <p:ph idx="1"/>
          </p:nvPr>
        </p:nvSpPr>
        <p:spPr>
          <a:xfrm>
            <a:off x="441182" y="1679549"/>
            <a:ext cx="8175823" cy="4477208"/>
          </a:xfrm>
        </p:spPr>
        <p:txBody>
          <a:bodyPr/>
          <a:lstStyle/>
          <a:p>
            <a:pPr marL="533387" indent="-533387">
              <a:defRPr/>
            </a:pPr>
            <a:r>
              <a:rPr lang="en-GB" sz="2400" dirty="0"/>
              <a:t>What happens if a Service User does not want to take their medication?</a:t>
            </a:r>
          </a:p>
          <a:p>
            <a:pPr marL="933427" lvl="1" indent="-533387">
              <a:defRPr/>
            </a:pPr>
            <a:r>
              <a:rPr lang="en-GB" sz="2000" dirty="0"/>
              <a:t>If a service user does not want to take their medication even after encouragement then record on the medication record chart as a refusal. Inform your supervisor.</a:t>
            </a:r>
          </a:p>
          <a:p>
            <a:pPr marL="400041" lvl="1" indent="0">
              <a:buNone/>
              <a:defRPr/>
            </a:pPr>
            <a:endParaRPr lang="en-GB" sz="800" dirty="0"/>
          </a:p>
          <a:p>
            <a:pPr marL="533387" indent="-533387">
              <a:defRPr/>
            </a:pPr>
            <a:r>
              <a:rPr lang="en-GB" sz="2400" dirty="0"/>
              <a:t>Try and find out why they do not want their medication but under no circumstances should a service user be forced to take their medication.</a:t>
            </a:r>
          </a:p>
          <a:p>
            <a:pPr marL="0" indent="0">
              <a:buNone/>
              <a:defRPr/>
            </a:pPr>
            <a:endParaRPr lang="en-GB" sz="800" dirty="0"/>
          </a:p>
          <a:p>
            <a:pPr marL="533387" indent="-533387">
              <a:defRPr/>
            </a:pPr>
            <a:r>
              <a:rPr lang="en-GB" sz="2400" dirty="0"/>
              <a:t>Medication should not be given covertly</a:t>
            </a:r>
          </a:p>
          <a:p>
            <a:pPr marL="933427" lvl="1" indent="-533387">
              <a:defRPr/>
            </a:pPr>
            <a:r>
              <a:rPr lang="en-GB" sz="2000" dirty="0"/>
              <a:t>The only exception to this is following a Best Interest Meeting has been held.</a:t>
            </a:r>
          </a:p>
          <a:p>
            <a:pPr>
              <a:defRPr/>
            </a:pPr>
            <a:endParaRPr lang="en-GB" dirty="0"/>
          </a:p>
        </p:txBody>
      </p:sp>
      <p:pic>
        <p:nvPicPr>
          <p:cNvPr id="21508" name="Picture 3" descr="C:\Documents and Settings\HP_Administrator\Local Settings\Temporary Internet Files\Content.IE5\FUGBRGJL\MCj03982110000[1].wmf"/>
          <p:cNvPicPr>
            <a:picLocks noChangeAspect="1" noChangeArrowheads="1"/>
          </p:cNvPicPr>
          <p:nvPr/>
        </p:nvPicPr>
        <p:blipFill>
          <a:blip r:embed="rId3" cstate="print"/>
          <a:srcRect/>
          <a:stretch>
            <a:fillRect/>
          </a:stretch>
        </p:blipFill>
        <p:spPr bwMode="auto">
          <a:xfrm>
            <a:off x="7668344" y="387757"/>
            <a:ext cx="1143000" cy="1206500"/>
          </a:xfrm>
          <a:prstGeom prst="rect">
            <a:avLst/>
          </a:prstGeom>
          <a:noFill/>
          <a:ln w="9525">
            <a:noFill/>
            <a:miter lim="800000"/>
            <a:headEnd/>
            <a:tailEnd/>
          </a:ln>
        </p:spPr>
      </p:pic>
      <p:sp>
        <p:nvSpPr>
          <p:cNvPr id="21509" name="Slide Number Placeholder 4"/>
          <p:cNvSpPr>
            <a:spLocks noGrp="1"/>
          </p:cNvSpPr>
          <p:nvPr>
            <p:ph type="sldNum" sz="quarter" idx="12"/>
          </p:nvPr>
        </p:nvSpPr>
        <p:spPr>
          <a:noFill/>
        </p:spPr>
        <p:txBody>
          <a:bodyPr/>
          <a:lstStyle/>
          <a:p>
            <a:fld id="{B0229471-BC30-44FC-8987-14AEFEBDFC7C}" type="slidenum">
              <a:rPr lang="en-GB" smtClean="0"/>
              <a:pPr/>
              <a:t>34</a:t>
            </a:fld>
            <a:endParaRPr lang="en-GB" dirty="0"/>
          </a:p>
        </p:txBody>
      </p:sp>
    </p:spTree>
    <p:extLst>
      <p:ext uri="{BB962C8B-B14F-4D97-AF65-F5344CB8AC3E}">
        <p14:creationId xmlns:p14="http://schemas.microsoft.com/office/powerpoint/2010/main" val="2452484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9" y="240139"/>
            <a:ext cx="8808343" cy="1143000"/>
          </a:xfrm>
        </p:spPr>
        <p:txBody>
          <a:bodyPr/>
          <a:lstStyle/>
          <a:p>
            <a:pPr algn="l"/>
            <a:r>
              <a:rPr lang="en-GB" sz="3800" b="1" dirty="0">
                <a:solidFill>
                  <a:srgbClr val="1DA396"/>
                </a:solidFill>
              </a:rPr>
              <a:t>The Five principles of the Mental Capacity Act</a:t>
            </a:r>
          </a:p>
        </p:txBody>
      </p:sp>
      <p:sp>
        <p:nvSpPr>
          <p:cNvPr id="3" name="Content Placeholder 2"/>
          <p:cNvSpPr>
            <a:spLocks noGrp="1"/>
          </p:cNvSpPr>
          <p:nvPr>
            <p:ph idx="1"/>
          </p:nvPr>
        </p:nvSpPr>
        <p:spPr>
          <a:xfrm>
            <a:off x="345576" y="1988841"/>
            <a:ext cx="8496943" cy="4027932"/>
          </a:xfrm>
        </p:spPr>
        <p:txBody>
          <a:bodyPr/>
          <a:lstStyle/>
          <a:p>
            <a:pPr marL="6351" indent="-6351" algn="just">
              <a:lnSpc>
                <a:spcPct val="80000"/>
              </a:lnSpc>
              <a:buNone/>
            </a:pPr>
            <a:r>
              <a:rPr lang="en-GB" sz="2600" dirty="0">
                <a:cs typeface="Arial" pitchFamily="34" charset="0"/>
              </a:rPr>
              <a:t>The Act is underpinned by five principles, which are explained in the Mental Capacity Act code of practice:</a:t>
            </a:r>
          </a:p>
          <a:p>
            <a:pPr lvl="1">
              <a:buFont typeface="Wingdings" panose="05000000000000000000" pitchFamily="2" charset="2"/>
              <a:buChar char="Ø"/>
            </a:pPr>
            <a:r>
              <a:rPr lang="en-GB" sz="2600" dirty="0">
                <a:cs typeface="Arial" pitchFamily="34" charset="0"/>
              </a:rPr>
              <a:t>A presumption of capacity </a:t>
            </a:r>
          </a:p>
          <a:p>
            <a:pPr lvl="1">
              <a:buFont typeface="Wingdings" panose="05000000000000000000" pitchFamily="2" charset="2"/>
              <a:buChar char="Ø"/>
            </a:pPr>
            <a:r>
              <a:rPr lang="en-GB" sz="2600" dirty="0">
                <a:cs typeface="Arial" pitchFamily="34" charset="0"/>
              </a:rPr>
              <a:t>The right for individuals to be supported to make their own decisions</a:t>
            </a:r>
          </a:p>
          <a:p>
            <a:pPr lvl="1">
              <a:buFont typeface="Wingdings" panose="05000000000000000000" pitchFamily="2" charset="2"/>
              <a:buChar char="Ø"/>
            </a:pPr>
            <a:r>
              <a:rPr lang="en-GB" sz="2600" dirty="0">
                <a:cs typeface="Arial" pitchFamily="34" charset="0"/>
              </a:rPr>
              <a:t>That individuals must retain the right to make what might be seen as eccentric or unwise decisions</a:t>
            </a:r>
          </a:p>
          <a:p>
            <a:pPr lvl="1">
              <a:buFont typeface="Wingdings" panose="05000000000000000000" pitchFamily="2" charset="2"/>
              <a:buChar char="Ø"/>
            </a:pPr>
            <a:r>
              <a:rPr lang="en-GB" sz="2600" dirty="0">
                <a:cs typeface="Arial" pitchFamily="34" charset="0"/>
              </a:rPr>
              <a:t>Best interests</a:t>
            </a:r>
          </a:p>
          <a:p>
            <a:pPr lvl="1">
              <a:buFont typeface="Wingdings" panose="05000000000000000000" pitchFamily="2" charset="2"/>
              <a:buChar char="Ø"/>
            </a:pPr>
            <a:r>
              <a:rPr lang="en-GB" sz="2600" dirty="0">
                <a:cs typeface="Arial" pitchFamily="34" charset="0"/>
              </a:rPr>
              <a:t>Least restrictive intervention</a:t>
            </a:r>
          </a:p>
        </p:txBody>
      </p:sp>
      <p:sp>
        <p:nvSpPr>
          <p:cNvPr id="4" name="Slide Number Placeholder 3"/>
          <p:cNvSpPr>
            <a:spLocks noGrp="1"/>
          </p:cNvSpPr>
          <p:nvPr>
            <p:ph type="sldNum" sz="quarter" idx="12"/>
          </p:nvPr>
        </p:nvSpPr>
        <p:spPr/>
        <p:txBody>
          <a:bodyPr/>
          <a:lstStyle/>
          <a:p>
            <a:pPr>
              <a:defRPr/>
            </a:pPr>
            <a:fld id="{98421CA2-AF18-4C2C-A3C9-653775BF9A45}" type="slidenum">
              <a:rPr lang="en-GB" smtClean="0"/>
              <a:pPr>
                <a:defRPr/>
              </a:pPr>
              <a:t>35</a:t>
            </a:fld>
            <a:endParaRPr lang="en-GB" dirty="0"/>
          </a:p>
        </p:txBody>
      </p:sp>
    </p:spTree>
    <p:extLst>
      <p:ext uri="{BB962C8B-B14F-4D97-AF65-F5344CB8AC3E}">
        <p14:creationId xmlns:p14="http://schemas.microsoft.com/office/powerpoint/2010/main" val="175746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41" y="260648"/>
            <a:ext cx="8901827" cy="1368152"/>
          </a:xfrm>
        </p:spPr>
        <p:txBody>
          <a:bodyPr/>
          <a:lstStyle/>
          <a:p>
            <a:pPr algn="l"/>
            <a:r>
              <a:rPr lang="en-GB" sz="3500" b="1" dirty="0">
                <a:solidFill>
                  <a:srgbClr val="1DA396"/>
                </a:solidFill>
              </a:rPr>
              <a:t>Covert administration – Specialised Technique individualised to the person</a:t>
            </a:r>
            <a:endParaRPr lang="en-GB" sz="3500" dirty="0"/>
          </a:p>
        </p:txBody>
      </p:sp>
      <p:sp>
        <p:nvSpPr>
          <p:cNvPr id="3" name="Content Placeholder 2"/>
          <p:cNvSpPr>
            <a:spLocks noGrp="1"/>
          </p:cNvSpPr>
          <p:nvPr>
            <p:ph idx="1"/>
          </p:nvPr>
        </p:nvSpPr>
        <p:spPr>
          <a:xfrm>
            <a:off x="251523" y="1703179"/>
            <a:ext cx="8734445" cy="4538873"/>
          </a:xfrm>
        </p:spPr>
        <p:txBody>
          <a:bodyPr/>
          <a:lstStyle/>
          <a:p>
            <a:pPr marL="0" indent="0">
              <a:buNone/>
            </a:pPr>
            <a:r>
              <a:rPr lang="en-GB" sz="2800" dirty="0"/>
              <a:t>What is it?</a:t>
            </a:r>
          </a:p>
          <a:p>
            <a:r>
              <a:rPr lang="en-GB" sz="2700" dirty="0"/>
              <a:t>‘</a:t>
            </a:r>
            <a:r>
              <a:rPr lang="en-GB" sz="2700" dirty="0">
                <a:latin typeface="Arial" panose="020B0604020202020204" pitchFamily="34" charset="0"/>
                <a:cs typeface="Arial" panose="020B0604020202020204" pitchFamily="34" charset="0"/>
              </a:rPr>
              <a:t>Hiding of medication from individuals in food or drink in order that the medication can be given without the person’s knowledge or consent’</a:t>
            </a:r>
          </a:p>
          <a:p>
            <a:pPr marL="0" indent="0">
              <a:buNone/>
            </a:pPr>
            <a:endParaRPr lang="en-GB" sz="6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When is it needed?</a:t>
            </a:r>
          </a:p>
          <a:p>
            <a:r>
              <a:rPr lang="en-GB" sz="2700" dirty="0">
                <a:latin typeface="Arial" panose="020B0604020202020204" pitchFamily="34" charset="0"/>
                <a:cs typeface="Arial" panose="020B0604020202020204" pitchFamily="34" charset="0"/>
              </a:rPr>
              <a:t>Without medication there is a real risk to health</a:t>
            </a:r>
          </a:p>
          <a:p>
            <a:pPr marL="0" indent="0">
              <a:buNone/>
            </a:pPr>
            <a:endParaRPr lang="en-GB" sz="6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Problems?</a:t>
            </a:r>
          </a:p>
          <a:p>
            <a:r>
              <a:rPr lang="en-GB" sz="2700" dirty="0">
                <a:latin typeface="Arial" panose="020B0604020202020204" pitchFamily="34" charset="0"/>
                <a:cs typeface="Arial" panose="020B0604020202020204" pitchFamily="34" charset="0"/>
              </a:rPr>
              <a:t>Potential assault, problems with medication e.g. stopping it working or altering release</a:t>
            </a:r>
            <a:endParaRPr lang="en-GB" sz="27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36</a:t>
            </a:fld>
            <a:endParaRPr lang="en-GB" dirty="0"/>
          </a:p>
        </p:txBody>
      </p:sp>
    </p:spTree>
    <p:extLst>
      <p:ext uri="{BB962C8B-B14F-4D97-AF65-F5344CB8AC3E}">
        <p14:creationId xmlns:p14="http://schemas.microsoft.com/office/powerpoint/2010/main" val="1205739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7" y="136302"/>
            <a:ext cx="8128769" cy="916435"/>
          </a:xfrm>
        </p:spPr>
        <p:txBody>
          <a:bodyPr/>
          <a:lstStyle/>
          <a:p>
            <a:pPr algn="l"/>
            <a:r>
              <a:rPr lang="en-GB" sz="4000" b="1" dirty="0">
                <a:solidFill>
                  <a:srgbClr val="1DA396"/>
                </a:solidFill>
              </a:rPr>
              <a:t>Covert administration continued</a:t>
            </a:r>
          </a:p>
        </p:txBody>
      </p:sp>
      <p:sp>
        <p:nvSpPr>
          <p:cNvPr id="3" name="Content Placeholder 2"/>
          <p:cNvSpPr>
            <a:spLocks noGrp="1"/>
          </p:cNvSpPr>
          <p:nvPr>
            <p:ph idx="1"/>
          </p:nvPr>
        </p:nvSpPr>
        <p:spPr>
          <a:xfrm>
            <a:off x="671515" y="1053735"/>
            <a:ext cx="8064335" cy="5188316"/>
          </a:xfrm>
        </p:spPr>
        <p:txBody>
          <a:bodyPr/>
          <a:lstStyle/>
          <a:p>
            <a:pPr>
              <a:lnSpc>
                <a:spcPct val="100000"/>
              </a:lnSpc>
            </a:pPr>
            <a:endParaRPr lang="en-GB" altLang="en-US" sz="800" dirty="0">
              <a:ea typeface="Geneva"/>
              <a:cs typeface="Arial" panose="020B0604020202020204" pitchFamily="34" charset="0"/>
            </a:endParaRPr>
          </a:p>
          <a:p>
            <a:pPr>
              <a:lnSpc>
                <a:spcPct val="100000"/>
              </a:lnSpc>
            </a:pPr>
            <a:r>
              <a:rPr lang="en-GB" altLang="en-US" sz="2400" dirty="0">
                <a:ea typeface="Geneva"/>
                <a:cs typeface="Arial" panose="020B0604020202020204" pitchFamily="34" charset="0"/>
              </a:rPr>
              <a:t>Some patients may lack the understanding as to why the medicines are necessary and lack the ability to give consent (for example dementia patients or Learning Disabilities)</a:t>
            </a:r>
          </a:p>
          <a:p>
            <a:pPr marL="0" indent="0">
              <a:buNone/>
            </a:pPr>
            <a:endParaRPr lang="en-GB" altLang="en-US" sz="800" dirty="0">
              <a:ea typeface="Geneva"/>
              <a:cs typeface="Arial" panose="020B0604020202020204" pitchFamily="34" charset="0"/>
            </a:endParaRPr>
          </a:p>
          <a:p>
            <a:pPr>
              <a:lnSpc>
                <a:spcPct val="100000"/>
              </a:lnSpc>
            </a:pPr>
            <a:r>
              <a:rPr lang="en-GB" altLang="en-US" sz="2400" dirty="0">
                <a:ea typeface="Geneva"/>
                <a:cs typeface="Arial" panose="020B0604020202020204" pitchFamily="34" charset="0"/>
              </a:rPr>
              <a:t>Medication may need to be given in patients best interest and would be as a last resort</a:t>
            </a:r>
          </a:p>
          <a:p>
            <a:pPr marL="0" indent="0">
              <a:buNone/>
            </a:pPr>
            <a:endParaRPr lang="en-GB" altLang="en-US" sz="800" dirty="0">
              <a:ea typeface="Geneva"/>
              <a:cs typeface="Arial" panose="020B0604020202020204" pitchFamily="34" charset="0"/>
            </a:endParaRPr>
          </a:p>
          <a:p>
            <a:pPr>
              <a:lnSpc>
                <a:spcPct val="100000"/>
              </a:lnSpc>
            </a:pPr>
            <a:r>
              <a:rPr lang="en-GB" altLang="en-US" sz="2400" dirty="0">
                <a:ea typeface="Geneva"/>
                <a:cs typeface="Arial" panose="020B0604020202020204" pitchFamily="34" charset="0"/>
              </a:rPr>
              <a:t>If disguising medication in food is required it must be only after a best interest meeting that is correctly documented and involves all parties - relatives, carers and pharmacy.</a:t>
            </a:r>
          </a:p>
          <a:p>
            <a:pPr marL="0" indent="0">
              <a:buNone/>
            </a:pPr>
            <a:endParaRPr lang="en-GB" altLang="en-US" sz="800" dirty="0">
              <a:ea typeface="Geneva"/>
              <a:cs typeface="Arial" panose="020B0604020202020204" pitchFamily="34" charset="0"/>
            </a:endParaRPr>
          </a:p>
          <a:p>
            <a:pPr>
              <a:lnSpc>
                <a:spcPct val="100000"/>
              </a:lnSpc>
            </a:pPr>
            <a:r>
              <a:rPr lang="en-GB" altLang="en-US" sz="2400" dirty="0">
                <a:ea typeface="Geneva"/>
                <a:cs typeface="Arial" panose="020B0604020202020204" pitchFamily="34" charset="0"/>
              </a:rPr>
              <a:t>The support plan should detail the decision, procedure and the need for additional training.</a:t>
            </a:r>
          </a:p>
          <a:p>
            <a:pPr marL="0" indent="0">
              <a:buNone/>
            </a:pPr>
            <a:endParaRPr lang="en-GB" altLang="en-US" sz="800" dirty="0">
              <a:ea typeface="Geneva"/>
              <a:cs typeface="Arial" panose="020B0604020202020204" pitchFamily="34" charset="0"/>
            </a:endParaRPr>
          </a:p>
          <a:p>
            <a:pPr>
              <a:lnSpc>
                <a:spcPct val="100000"/>
              </a:lnSpc>
            </a:pPr>
            <a:r>
              <a:rPr lang="en-GB" altLang="en-US" sz="2400" dirty="0">
                <a:ea typeface="Geneva"/>
                <a:cs typeface="Arial" panose="020B0604020202020204" pitchFamily="34" charset="0"/>
              </a:rPr>
              <a:t>Regular reviews are required</a:t>
            </a:r>
          </a:p>
          <a:p>
            <a:endParaRPr lang="en-GB" sz="8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37</a:t>
            </a:fld>
            <a:endParaRPr lang="en-GB" dirty="0"/>
          </a:p>
        </p:txBody>
      </p:sp>
    </p:spTree>
    <p:extLst>
      <p:ext uri="{BB962C8B-B14F-4D97-AF65-F5344CB8AC3E}">
        <p14:creationId xmlns:p14="http://schemas.microsoft.com/office/powerpoint/2010/main" val="142768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755651" y="986150"/>
            <a:ext cx="2592388" cy="1079500"/>
          </a:xfrm>
          <a:prstGeom prst="rect">
            <a:avLst/>
          </a:prstGeom>
          <a:solidFill>
            <a:srgbClr val="1DA396"/>
          </a:solidFill>
          <a:ln w="9525">
            <a:solidFill>
              <a:schemeClr val="tx1"/>
            </a:solidFill>
            <a:miter lim="800000"/>
            <a:headEnd/>
            <a:tailEnd/>
          </a:ln>
          <a:effectLst/>
        </p:spPr>
        <p:txBody>
          <a:bodyPr anchor="ctr"/>
          <a:lstStyle/>
          <a:p>
            <a:pPr algn="ctr"/>
            <a:r>
              <a:rPr lang="en-GB" dirty="0"/>
              <a:t>Domiciliary Medication Administration Record</a:t>
            </a:r>
          </a:p>
        </p:txBody>
      </p:sp>
      <p:sp>
        <p:nvSpPr>
          <p:cNvPr id="83971" name="Rectangle 3"/>
          <p:cNvSpPr>
            <a:spLocks noChangeArrowheads="1"/>
          </p:cNvSpPr>
          <p:nvPr/>
        </p:nvSpPr>
        <p:spPr bwMode="auto">
          <a:xfrm>
            <a:off x="750280" y="948647"/>
            <a:ext cx="2597755" cy="1130992"/>
          </a:xfrm>
          <a:prstGeom prst="rect">
            <a:avLst/>
          </a:prstGeom>
          <a:solidFill>
            <a:srgbClr val="1DA396"/>
          </a:solidFill>
          <a:ln w="9525">
            <a:solidFill>
              <a:schemeClr val="tx1"/>
            </a:solidFill>
            <a:miter lim="800000"/>
            <a:headEnd/>
            <a:tailEnd/>
          </a:ln>
          <a:effectLst/>
        </p:spPr>
        <p:txBody>
          <a:bodyPr anchor="ctr"/>
          <a:lstStyle/>
          <a:p>
            <a:pPr algn="ctr"/>
            <a:r>
              <a:rPr lang="en-GB" sz="1600" b="1" dirty="0">
                <a:solidFill>
                  <a:schemeClr val="bg1"/>
                </a:solidFill>
              </a:rPr>
              <a:t>What is a domMAR?</a:t>
            </a:r>
          </a:p>
        </p:txBody>
      </p:sp>
      <p:sp>
        <p:nvSpPr>
          <p:cNvPr id="83972" name="Rectangle 4"/>
          <p:cNvSpPr>
            <a:spLocks noChangeArrowheads="1"/>
          </p:cNvSpPr>
          <p:nvPr/>
        </p:nvSpPr>
        <p:spPr bwMode="auto">
          <a:xfrm>
            <a:off x="3492502" y="1000139"/>
            <a:ext cx="2663825" cy="1079500"/>
          </a:xfrm>
          <a:prstGeom prst="rect">
            <a:avLst/>
          </a:prstGeom>
          <a:solidFill>
            <a:srgbClr val="1DA396"/>
          </a:solidFill>
          <a:ln w="9525">
            <a:solidFill>
              <a:schemeClr val="tx1"/>
            </a:solidFill>
            <a:miter lim="800000"/>
            <a:headEnd/>
            <a:tailEnd/>
          </a:ln>
          <a:effectLst/>
        </p:spPr>
        <p:txBody>
          <a:bodyPr anchor="ctr"/>
          <a:lstStyle/>
          <a:p>
            <a:pPr algn="ctr"/>
            <a:r>
              <a:rPr lang="en-GB" dirty="0"/>
              <a:t>General Sales list</a:t>
            </a:r>
          </a:p>
        </p:txBody>
      </p:sp>
      <p:sp>
        <p:nvSpPr>
          <p:cNvPr id="83973" name="Rectangle 5"/>
          <p:cNvSpPr>
            <a:spLocks noChangeArrowheads="1"/>
          </p:cNvSpPr>
          <p:nvPr/>
        </p:nvSpPr>
        <p:spPr bwMode="auto">
          <a:xfrm>
            <a:off x="3492494" y="980446"/>
            <a:ext cx="2676459" cy="1085204"/>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What does GSL stand for?</a:t>
            </a:r>
          </a:p>
        </p:txBody>
      </p:sp>
      <p:sp>
        <p:nvSpPr>
          <p:cNvPr id="83974" name="Rectangle 6"/>
          <p:cNvSpPr>
            <a:spLocks noChangeArrowheads="1"/>
          </p:cNvSpPr>
          <p:nvPr/>
        </p:nvSpPr>
        <p:spPr bwMode="auto">
          <a:xfrm>
            <a:off x="6266839" y="1004306"/>
            <a:ext cx="2374900" cy="1079500"/>
          </a:xfrm>
          <a:prstGeom prst="rect">
            <a:avLst/>
          </a:prstGeom>
          <a:solidFill>
            <a:srgbClr val="1DA396"/>
          </a:solidFill>
          <a:ln w="9525" algn="ctr">
            <a:solidFill>
              <a:schemeClr val="tx1"/>
            </a:solidFill>
            <a:miter lim="800000"/>
            <a:headEnd/>
            <a:tailEnd/>
          </a:ln>
          <a:effectLst/>
        </p:spPr>
        <p:txBody>
          <a:bodyPr anchor="ctr"/>
          <a:lstStyle/>
          <a:p>
            <a:pPr algn="ctr"/>
            <a:r>
              <a:rPr lang="en-GB" dirty="0"/>
              <a:t>3 Categories</a:t>
            </a:r>
          </a:p>
          <a:p>
            <a:pPr algn="ctr"/>
            <a:r>
              <a:rPr lang="en-GB" dirty="0"/>
              <a:t>GSL, P, POM</a:t>
            </a:r>
          </a:p>
        </p:txBody>
      </p:sp>
      <p:sp>
        <p:nvSpPr>
          <p:cNvPr id="83975" name="Rectangle 7"/>
          <p:cNvSpPr>
            <a:spLocks noChangeArrowheads="1"/>
          </p:cNvSpPr>
          <p:nvPr/>
        </p:nvSpPr>
        <p:spPr bwMode="auto">
          <a:xfrm>
            <a:off x="6266693" y="1004671"/>
            <a:ext cx="2408997" cy="1087212"/>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The Medicines Act 1968 defines how many categories of medicines?</a:t>
            </a:r>
          </a:p>
        </p:txBody>
      </p:sp>
      <p:sp>
        <p:nvSpPr>
          <p:cNvPr id="83976" name="Rectangle 8"/>
          <p:cNvSpPr>
            <a:spLocks noChangeArrowheads="1"/>
          </p:cNvSpPr>
          <p:nvPr/>
        </p:nvSpPr>
        <p:spPr bwMode="auto">
          <a:xfrm>
            <a:off x="755651" y="2208525"/>
            <a:ext cx="2592388" cy="1150939"/>
          </a:xfrm>
          <a:prstGeom prst="rect">
            <a:avLst/>
          </a:prstGeom>
          <a:solidFill>
            <a:srgbClr val="1DA396"/>
          </a:solidFill>
          <a:ln w="9525" algn="ctr">
            <a:solidFill>
              <a:schemeClr val="tx1"/>
            </a:solidFill>
            <a:miter lim="800000"/>
            <a:headEnd/>
            <a:tailEnd/>
          </a:ln>
          <a:effectLst/>
        </p:spPr>
        <p:txBody>
          <a:bodyPr anchor="ctr"/>
          <a:lstStyle/>
          <a:p>
            <a:pPr algn="ctr"/>
            <a:r>
              <a:rPr lang="en-GB" dirty="0"/>
              <a:t>Medicines prescribed for a person are that persons </a:t>
            </a:r>
            <a:r>
              <a:rPr lang="en-GB" b="1" dirty="0"/>
              <a:t>property</a:t>
            </a:r>
          </a:p>
        </p:txBody>
      </p:sp>
      <p:sp>
        <p:nvSpPr>
          <p:cNvPr id="83977" name="Rectangle 9"/>
          <p:cNvSpPr>
            <a:spLocks noChangeArrowheads="1"/>
          </p:cNvSpPr>
          <p:nvPr/>
        </p:nvSpPr>
        <p:spPr bwMode="auto">
          <a:xfrm>
            <a:off x="3492502" y="2201962"/>
            <a:ext cx="2663825" cy="1150939"/>
          </a:xfrm>
          <a:prstGeom prst="rect">
            <a:avLst/>
          </a:prstGeom>
          <a:solidFill>
            <a:srgbClr val="1DA396"/>
          </a:solidFill>
          <a:ln w="9525" algn="ctr">
            <a:solidFill>
              <a:schemeClr val="tx1"/>
            </a:solidFill>
            <a:miter lim="800000"/>
            <a:headEnd/>
            <a:tailEnd/>
          </a:ln>
          <a:effectLst/>
        </p:spPr>
        <p:txBody>
          <a:bodyPr wrap="none" anchor="ctr"/>
          <a:lstStyle/>
          <a:p>
            <a:pPr algn="ctr"/>
            <a:r>
              <a:rPr lang="en-GB" dirty="0"/>
              <a:t>Monitored Dosage System</a:t>
            </a:r>
          </a:p>
        </p:txBody>
      </p:sp>
      <p:sp>
        <p:nvSpPr>
          <p:cNvPr id="83978" name="Rectangle 10"/>
          <p:cNvSpPr>
            <a:spLocks noChangeArrowheads="1"/>
          </p:cNvSpPr>
          <p:nvPr/>
        </p:nvSpPr>
        <p:spPr bwMode="auto">
          <a:xfrm>
            <a:off x="6300788" y="2215761"/>
            <a:ext cx="2339120" cy="1150939"/>
          </a:xfrm>
          <a:prstGeom prst="rect">
            <a:avLst/>
          </a:prstGeom>
          <a:solidFill>
            <a:srgbClr val="1DA396"/>
          </a:solidFill>
          <a:ln w="9525" algn="ctr">
            <a:solidFill>
              <a:schemeClr val="tx1"/>
            </a:solidFill>
            <a:miter lim="800000"/>
            <a:headEnd/>
            <a:tailEnd/>
          </a:ln>
          <a:effectLst/>
        </p:spPr>
        <p:txBody>
          <a:bodyPr anchor="ctr"/>
          <a:lstStyle/>
          <a:p>
            <a:pPr algn="ctr"/>
            <a:r>
              <a:rPr lang="en-GB" sz="1600" dirty="0"/>
              <a:t>Medication Administration needs will be written in the Support Plan</a:t>
            </a:r>
          </a:p>
        </p:txBody>
      </p:sp>
      <p:sp>
        <p:nvSpPr>
          <p:cNvPr id="83979" name="Rectangle 11"/>
          <p:cNvSpPr>
            <a:spLocks noChangeArrowheads="1"/>
          </p:cNvSpPr>
          <p:nvPr/>
        </p:nvSpPr>
        <p:spPr bwMode="auto">
          <a:xfrm>
            <a:off x="739231" y="241150"/>
            <a:ext cx="7882061" cy="578611"/>
          </a:xfrm>
          <a:prstGeom prst="rect">
            <a:avLst/>
          </a:prstGeom>
          <a:solidFill>
            <a:srgbClr val="1DA396"/>
          </a:solidFill>
          <a:ln w="9525" algn="ctr">
            <a:solidFill>
              <a:schemeClr val="tx1"/>
            </a:solidFill>
            <a:miter lim="800000"/>
            <a:headEnd/>
            <a:tailEnd/>
          </a:ln>
          <a:effectLst/>
        </p:spPr>
        <p:txBody>
          <a:bodyPr wrap="none" anchor="ctr"/>
          <a:lstStyle/>
          <a:p>
            <a:pPr algn="ctr"/>
            <a:endParaRPr lang="en-GB" dirty="0"/>
          </a:p>
          <a:p>
            <a:pPr algn="ctr"/>
            <a:r>
              <a:rPr lang="en-GB" dirty="0"/>
              <a:t>Administering Medication Safely in the Home Care Sector June 2021</a:t>
            </a:r>
          </a:p>
          <a:p>
            <a:pPr algn="ctr"/>
            <a:endParaRPr lang="en-GB" dirty="0"/>
          </a:p>
        </p:txBody>
      </p:sp>
      <p:sp>
        <p:nvSpPr>
          <p:cNvPr id="83980" name="Rectangle 12"/>
          <p:cNvSpPr>
            <a:spLocks noChangeArrowheads="1"/>
          </p:cNvSpPr>
          <p:nvPr/>
        </p:nvSpPr>
        <p:spPr bwMode="auto">
          <a:xfrm>
            <a:off x="757849" y="3502338"/>
            <a:ext cx="2592388" cy="1296988"/>
          </a:xfrm>
          <a:prstGeom prst="rect">
            <a:avLst/>
          </a:prstGeom>
          <a:solidFill>
            <a:srgbClr val="1DA396"/>
          </a:solidFill>
          <a:ln w="9525" algn="ctr">
            <a:solidFill>
              <a:schemeClr val="tx1"/>
            </a:solidFill>
            <a:miter lim="800000"/>
            <a:headEnd/>
            <a:tailEnd/>
          </a:ln>
          <a:effectLst/>
        </p:spPr>
        <p:txBody>
          <a:bodyPr anchor="ctr"/>
          <a:lstStyle/>
          <a:p>
            <a:pPr algn="ctr"/>
            <a:r>
              <a:rPr lang="en-GB" dirty="0"/>
              <a:t>The Adult Services Community Wellbeing Team (formerly Care Management Team)</a:t>
            </a:r>
          </a:p>
        </p:txBody>
      </p:sp>
      <p:sp>
        <p:nvSpPr>
          <p:cNvPr id="83981" name="Rectangle 13"/>
          <p:cNvSpPr>
            <a:spLocks noChangeArrowheads="1"/>
          </p:cNvSpPr>
          <p:nvPr/>
        </p:nvSpPr>
        <p:spPr bwMode="auto">
          <a:xfrm>
            <a:off x="3492502" y="3502633"/>
            <a:ext cx="2663825" cy="1296988"/>
          </a:xfrm>
          <a:prstGeom prst="rect">
            <a:avLst/>
          </a:prstGeom>
          <a:solidFill>
            <a:srgbClr val="1DA396"/>
          </a:solidFill>
          <a:ln w="9525" algn="ctr">
            <a:solidFill>
              <a:schemeClr val="tx1"/>
            </a:solidFill>
            <a:miter lim="800000"/>
            <a:headEnd/>
            <a:tailEnd/>
          </a:ln>
          <a:effectLst/>
        </p:spPr>
        <p:txBody>
          <a:bodyPr anchor="ctr"/>
          <a:lstStyle/>
          <a:p>
            <a:pPr algn="ctr"/>
            <a:r>
              <a:rPr lang="en-GB" sz="1600" dirty="0"/>
              <a:t>Any one can administer prescription medication so long as it is in accordance with the directions of the Prescriber</a:t>
            </a:r>
          </a:p>
        </p:txBody>
      </p:sp>
      <p:sp>
        <p:nvSpPr>
          <p:cNvPr id="83982" name="Rectangle 14"/>
          <p:cNvSpPr>
            <a:spLocks noChangeArrowheads="1"/>
          </p:cNvSpPr>
          <p:nvPr/>
        </p:nvSpPr>
        <p:spPr bwMode="auto">
          <a:xfrm>
            <a:off x="6300789" y="3521663"/>
            <a:ext cx="2374900" cy="1296988"/>
          </a:xfrm>
          <a:prstGeom prst="rect">
            <a:avLst/>
          </a:prstGeom>
          <a:solidFill>
            <a:srgbClr val="1DA396"/>
          </a:solidFill>
          <a:ln w="9525" algn="ctr">
            <a:solidFill>
              <a:schemeClr val="tx1"/>
            </a:solidFill>
            <a:miter lim="800000"/>
            <a:headEnd/>
            <a:tailEnd/>
          </a:ln>
          <a:effectLst/>
        </p:spPr>
        <p:txBody>
          <a:bodyPr wrap="none" anchor="ctr"/>
          <a:lstStyle/>
          <a:p>
            <a:pPr algn="ctr"/>
            <a:r>
              <a:rPr lang="en-GB" dirty="0"/>
              <a:t>domMAR</a:t>
            </a:r>
          </a:p>
        </p:txBody>
      </p:sp>
      <p:sp>
        <p:nvSpPr>
          <p:cNvPr id="83983" name="Rectangle 15"/>
          <p:cNvSpPr>
            <a:spLocks noChangeArrowheads="1"/>
          </p:cNvSpPr>
          <p:nvPr/>
        </p:nvSpPr>
        <p:spPr bwMode="auto">
          <a:xfrm>
            <a:off x="755651" y="4923389"/>
            <a:ext cx="2592388" cy="1223963"/>
          </a:xfrm>
          <a:prstGeom prst="rect">
            <a:avLst/>
          </a:prstGeom>
          <a:solidFill>
            <a:srgbClr val="1DA396"/>
          </a:solidFill>
          <a:ln w="9525" algn="ctr">
            <a:solidFill>
              <a:schemeClr val="tx1"/>
            </a:solidFill>
            <a:miter lim="800000"/>
            <a:headEnd/>
            <a:tailEnd/>
          </a:ln>
          <a:effectLst/>
        </p:spPr>
        <p:txBody>
          <a:bodyPr anchor="ctr"/>
          <a:lstStyle/>
          <a:p>
            <a:pPr algn="ctr"/>
            <a:r>
              <a:rPr lang="en-GB" dirty="0"/>
              <a:t>Report concerns about medication to your Supervisor</a:t>
            </a:r>
          </a:p>
        </p:txBody>
      </p:sp>
      <p:sp>
        <p:nvSpPr>
          <p:cNvPr id="83984" name="Rectangle 16"/>
          <p:cNvSpPr>
            <a:spLocks noChangeArrowheads="1"/>
          </p:cNvSpPr>
          <p:nvPr/>
        </p:nvSpPr>
        <p:spPr bwMode="auto">
          <a:xfrm>
            <a:off x="3500130" y="4952346"/>
            <a:ext cx="2663825" cy="1223963"/>
          </a:xfrm>
          <a:prstGeom prst="rect">
            <a:avLst/>
          </a:prstGeom>
          <a:solidFill>
            <a:srgbClr val="1DA396"/>
          </a:solidFill>
          <a:ln w="9525" algn="ctr">
            <a:solidFill>
              <a:schemeClr val="tx1"/>
            </a:solidFill>
            <a:miter lim="800000"/>
            <a:headEnd/>
            <a:tailEnd/>
          </a:ln>
          <a:effectLst/>
        </p:spPr>
        <p:txBody>
          <a:bodyPr anchor="ctr"/>
          <a:lstStyle/>
          <a:p>
            <a:pPr algn="ctr"/>
            <a:r>
              <a:rPr lang="en-GB" dirty="0"/>
              <a:t>Yes. The help family members give should be outlined in the Support Plan</a:t>
            </a:r>
          </a:p>
        </p:txBody>
      </p:sp>
      <p:sp>
        <p:nvSpPr>
          <p:cNvPr id="83985" name="Rectangle 17"/>
          <p:cNvSpPr>
            <a:spLocks noChangeArrowheads="1"/>
          </p:cNvSpPr>
          <p:nvPr/>
        </p:nvSpPr>
        <p:spPr bwMode="auto">
          <a:xfrm>
            <a:off x="6300789" y="4903046"/>
            <a:ext cx="2374900" cy="527587"/>
          </a:xfrm>
          <a:prstGeom prst="rect">
            <a:avLst/>
          </a:prstGeom>
          <a:solidFill>
            <a:srgbClr val="1DA396"/>
          </a:solidFill>
          <a:ln w="9525" algn="ctr">
            <a:solidFill>
              <a:schemeClr val="tx1"/>
            </a:solidFill>
            <a:miter lim="800000"/>
            <a:headEnd/>
            <a:tailEnd/>
          </a:ln>
          <a:effectLst/>
        </p:spPr>
        <p:txBody>
          <a:bodyPr anchor="ctr"/>
          <a:lstStyle/>
          <a:p>
            <a:pPr algn="ctr"/>
            <a:r>
              <a:rPr lang="en-GB" dirty="0"/>
              <a:t>Pharmacy</a:t>
            </a:r>
          </a:p>
        </p:txBody>
      </p:sp>
      <p:sp>
        <p:nvSpPr>
          <p:cNvPr id="83986" name="Rectangle 18"/>
          <p:cNvSpPr>
            <a:spLocks noChangeArrowheads="1"/>
          </p:cNvSpPr>
          <p:nvPr/>
        </p:nvSpPr>
        <p:spPr bwMode="auto">
          <a:xfrm>
            <a:off x="750280" y="223227"/>
            <a:ext cx="7859965" cy="610755"/>
          </a:xfrm>
          <a:prstGeom prst="rect">
            <a:avLst/>
          </a:prstGeom>
          <a:solidFill>
            <a:srgbClr val="1DA396"/>
          </a:solidFill>
          <a:ln w="9525" algn="ctr">
            <a:solidFill>
              <a:schemeClr val="tx1"/>
            </a:solidFill>
            <a:miter lim="800000"/>
            <a:headEnd/>
            <a:tailEnd/>
          </a:ln>
          <a:effectLst/>
        </p:spPr>
        <p:txBody>
          <a:bodyPr wrap="none" anchor="ctr"/>
          <a:lstStyle/>
          <a:p>
            <a:pPr algn="ctr"/>
            <a:endParaRPr lang="en-GB" b="1" dirty="0">
              <a:solidFill>
                <a:schemeClr val="bg1"/>
              </a:solidFill>
            </a:endParaRPr>
          </a:p>
          <a:p>
            <a:pPr algn="ctr"/>
            <a:r>
              <a:rPr lang="en-GB" b="1" dirty="0">
                <a:solidFill>
                  <a:schemeClr val="bg1"/>
                </a:solidFill>
              </a:rPr>
              <a:t>What is the name of the Joint ERYC and NHS ERY CCG Policy?</a:t>
            </a:r>
          </a:p>
          <a:p>
            <a:pPr algn="ctr"/>
            <a:endParaRPr lang="en-GB" dirty="0"/>
          </a:p>
        </p:txBody>
      </p:sp>
      <p:sp>
        <p:nvSpPr>
          <p:cNvPr id="83987" name="Rectangle 19"/>
          <p:cNvSpPr>
            <a:spLocks noChangeArrowheads="1"/>
          </p:cNvSpPr>
          <p:nvPr/>
        </p:nvSpPr>
        <p:spPr bwMode="auto">
          <a:xfrm>
            <a:off x="3470031" y="2201966"/>
            <a:ext cx="2709980" cy="1186007"/>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Domiciliary Care Workers cannot administer  medication from a ?</a:t>
            </a:r>
          </a:p>
        </p:txBody>
      </p:sp>
      <p:sp>
        <p:nvSpPr>
          <p:cNvPr id="83988" name="Rectangle 20"/>
          <p:cNvSpPr>
            <a:spLocks noChangeArrowheads="1"/>
          </p:cNvSpPr>
          <p:nvPr/>
        </p:nvSpPr>
        <p:spPr bwMode="auto">
          <a:xfrm>
            <a:off x="6278666" y="2215763"/>
            <a:ext cx="2384427" cy="1159015"/>
          </a:xfrm>
          <a:prstGeom prst="rect">
            <a:avLst/>
          </a:prstGeom>
          <a:solidFill>
            <a:srgbClr val="1DA396"/>
          </a:solidFill>
          <a:ln w="9525" algn="ctr">
            <a:solidFill>
              <a:schemeClr val="tx1"/>
            </a:solidFill>
            <a:miter lim="800000"/>
            <a:headEnd/>
            <a:tailEnd/>
          </a:ln>
          <a:effectLst/>
        </p:spPr>
        <p:txBody>
          <a:bodyPr anchor="ctr"/>
          <a:lstStyle/>
          <a:p>
            <a:pPr algn="ctr"/>
            <a:r>
              <a:rPr lang="en-GB" sz="1600" b="1" dirty="0">
                <a:solidFill>
                  <a:schemeClr val="bg1"/>
                </a:solidFill>
              </a:rPr>
              <a:t>How does a Care Worker know a Service User has Medication Administration needs</a:t>
            </a:r>
          </a:p>
        </p:txBody>
      </p:sp>
      <p:sp>
        <p:nvSpPr>
          <p:cNvPr id="83989" name="Rectangle 21"/>
          <p:cNvSpPr>
            <a:spLocks noChangeArrowheads="1"/>
          </p:cNvSpPr>
          <p:nvPr/>
        </p:nvSpPr>
        <p:spPr bwMode="auto">
          <a:xfrm>
            <a:off x="6287614" y="3509849"/>
            <a:ext cx="2399188" cy="1308805"/>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Where do you record medication  administration?</a:t>
            </a:r>
          </a:p>
        </p:txBody>
      </p:sp>
      <p:sp>
        <p:nvSpPr>
          <p:cNvPr id="83990" name="Rectangle 22"/>
          <p:cNvSpPr>
            <a:spLocks noChangeArrowheads="1"/>
          </p:cNvSpPr>
          <p:nvPr/>
        </p:nvSpPr>
        <p:spPr bwMode="auto">
          <a:xfrm>
            <a:off x="755645" y="2201963"/>
            <a:ext cx="2592388" cy="1186412"/>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Medicines prescribed for a person are that persons ....?.......</a:t>
            </a:r>
          </a:p>
        </p:txBody>
      </p:sp>
      <p:sp>
        <p:nvSpPr>
          <p:cNvPr id="83991" name="Rectangle 23"/>
          <p:cNvSpPr>
            <a:spLocks noChangeArrowheads="1"/>
          </p:cNvSpPr>
          <p:nvPr/>
        </p:nvSpPr>
        <p:spPr bwMode="auto">
          <a:xfrm>
            <a:off x="3481390" y="3528858"/>
            <a:ext cx="2673825" cy="1296988"/>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Who can administer prescription medication to a person?</a:t>
            </a:r>
          </a:p>
        </p:txBody>
      </p:sp>
      <p:sp>
        <p:nvSpPr>
          <p:cNvPr id="83992" name="Rectangle 24"/>
          <p:cNvSpPr>
            <a:spLocks noChangeArrowheads="1"/>
          </p:cNvSpPr>
          <p:nvPr/>
        </p:nvSpPr>
        <p:spPr bwMode="auto">
          <a:xfrm>
            <a:off x="6300790" y="4903049"/>
            <a:ext cx="2386012" cy="547285"/>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What does P stand for?</a:t>
            </a:r>
          </a:p>
        </p:txBody>
      </p:sp>
      <p:sp>
        <p:nvSpPr>
          <p:cNvPr id="83993" name="Rectangle 25"/>
          <p:cNvSpPr>
            <a:spLocks noChangeArrowheads="1"/>
          </p:cNvSpPr>
          <p:nvPr/>
        </p:nvSpPr>
        <p:spPr bwMode="auto">
          <a:xfrm>
            <a:off x="755645" y="4926897"/>
            <a:ext cx="2592388" cy="1223963"/>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What should a Care Worker Do if they have a concern about Medication?</a:t>
            </a:r>
          </a:p>
        </p:txBody>
      </p:sp>
      <p:sp>
        <p:nvSpPr>
          <p:cNvPr id="83994" name="Rectangle 26"/>
          <p:cNvSpPr>
            <a:spLocks noChangeArrowheads="1"/>
          </p:cNvSpPr>
          <p:nvPr/>
        </p:nvSpPr>
        <p:spPr bwMode="auto">
          <a:xfrm>
            <a:off x="3500130" y="4940511"/>
            <a:ext cx="2687871" cy="1235799"/>
          </a:xfrm>
          <a:prstGeom prst="rect">
            <a:avLst/>
          </a:prstGeom>
          <a:solidFill>
            <a:srgbClr val="1DA396"/>
          </a:solidFill>
          <a:ln w="9525" algn="ctr">
            <a:solidFill>
              <a:schemeClr val="tx1"/>
            </a:solidFill>
            <a:miter lim="800000"/>
            <a:headEnd/>
            <a:tailEnd/>
          </a:ln>
          <a:effectLst/>
        </p:spPr>
        <p:txBody>
          <a:bodyPr anchor="ctr"/>
          <a:lstStyle/>
          <a:p>
            <a:pPr algn="ctr"/>
            <a:r>
              <a:rPr lang="en-GB" sz="1600" b="1" dirty="0">
                <a:solidFill>
                  <a:schemeClr val="bg1"/>
                </a:solidFill>
              </a:rPr>
              <a:t>When the administration of medication is part of the Support Plan can family member still help with medication?</a:t>
            </a:r>
          </a:p>
        </p:txBody>
      </p:sp>
      <p:sp>
        <p:nvSpPr>
          <p:cNvPr id="83995" name="Rectangle 27"/>
          <p:cNvSpPr>
            <a:spLocks noChangeArrowheads="1"/>
          </p:cNvSpPr>
          <p:nvPr/>
        </p:nvSpPr>
        <p:spPr bwMode="auto">
          <a:xfrm>
            <a:off x="741162" y="3502338"/>
            <a:ext cx="2615991" cy="1296988"/>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Who obtains and records the Service User’s consent to administer medication?</a:t>
            </a:r>
          </a:p>
        </p:txBody>
      </p:sp>
      <p:sp>
        <p:nvSpPr>
          <p:cNvPr id="83999" name="AutoShape 31">
            <a:hlinkClick r:id="" action="ppaction://hlinkshowjump?jump=nextslide" highlightClick="1"/>
          </p:cNvPr>
          <p:cNvSpPr>
            <a:spLocks noChangeArrowheads="1"/>
          </p:cNvSpPr>
          <p:nvPr/>
        </p:nvSpPr>
        <p:spPr bwMode="auto">
          <a:xfrm>
            <a:off x="8305803" y="6611939"/>
            <a:ext cx="720725" cy="188912"/>
          </a:xfrm>
          <a:prstGeom prst="actionButtonForwardNext">
            <a:avLst/>
          </a:prstGeom>
          <a:solidFill>
            <a:schemeClr val="accent1"/>
          </a:solidFill>
          <a:ln w="9525">
            <a:noFill/>
            <a:miter lim="800000"/>
            <a:headEnd/>
            <a:tailEnd/>
          </a:ln>
          <a:effectLst/>
        </p:spPr>
        <p:txBody>
          <a:bodyPr wrap="none" anchor="ctr"/>
          <a:lstStyle/>
          <a:p>
            <a:endParaRPr lang="en-GB" dirty="0"/>
          </a:p>
        </p:txBody>
      </p:sp>
      <p:sp>
        <p:nvSpPr>
          <p:cNvPr id="29" name="Rectangle 17"/>
          <p:cNvSpPr>
            <a:spLocks noChangeArrowheads="1"/>
          </p:cNvSpPr>
          <p:nvPr/>
        </p:nvSpPr>
        <p:spPr bwMode="auto">
          <a:xfrm>
            <a:off x="6300789" y="5613521"/>
            <a:ext cx="2374900" cy="527587"/>
          </a:xfrm>
          <a:prstGeom prst="rect">
            <a:avLst/>
          </a:prstGeom>
          <a:solidFill>
            <a:srgbClr val="1DA396"/>
          </a:solidFill>
          <a:ln w="9525" algn="ctr">
            <a:solidFill>
              <a:schemeClr val="tx1"/>
            </a:solidFill>
            <a:miter lim="800000"/>
            <a:headEnd/>
            <a:tailEnd/>
          </a:ln>
          <a:effectLst/>
        </p:spPr>
        <p:txBody>
          <a:bodyPr anchor="ctr"/>
          <a:lstStyle/>
          <a:p>
            <a:pPr algn="ctr"/>
            <a:r>
              <a:rPr lang="en-GB" dirty="0"/>
              <a:t>Prescription Only Medication</a:t>
            </a:r>
          </a:p>
        </p:txBody>
      </p:sp>
      <p:sp>
        <p:nvSpPr>
          <p:cNvPr id="30" name="Rectangle 24"/>
          <p:cNvSpPr>
            <a:spLocks noChangeArrowheads="1"/>
          </p:cNvSpPr>
          <p:nvPr/>
        </p:nvSpPr>
        <p:spPr bwMode="auto">
          <a:xfrm>
            <a:off x="6287614" y="5591258"/>
            <a:ext cx="2388075" cy="549851"/>
          </a:xfrm>
          <a:prstGeom prst="rect">
            <a:avLst/>
          </a:prstGeom>
          <a:solidFill>
            <a:srgbClr val="1DA396"/>
          </a:solidFill>
          <a:ln w="9525" algn="ctr">
            <a:solidFill>
              <a:schemeClr val="tx1"/>
            </a:solidFill>
            <a:miter lim="800000"/>
            <a:headEnd/>
            <a:tailEnd/>
          </a:ln>
          <a:effectLst/>
        </p:spPr>
        <p:txBody>
          <a:bodyPr anchor="ctr"/>
          <a:lstStyle/>
          <a:p>
            <a:pPr algn="ctr"/>
            <a:r>
              <a:rPr lang="en-GB" b="1" dirty="0">
                <a:solidFill>
                  <a:schemeClr val="bg1"/>
                </a:solidFill>
              </a:rPr>
              <a:t>What does POM stand for?</a:t>
            </a:r>
          </a:p>
        </p:txBody>
      </p:sp>
    </p:spTree>
    <p:extLst>
      <p:ext uri="{BB962C8B-B14F-4D97-AF65-F5344CB8AC3E}">
        <p14:creationId xmlns:p14="http://schemas.microsoft.com/office/powerpoint/2010/main" val="113666342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83973"/>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3973"/>
                                        </p:tgtEl>
                                      </p:cBhvr>
                                    </p:animEffect>
                                    <p:set>
                                      <p:cBhvr>
                                        <p:cTn id="7" dur="1" fill="hold">
                                          <p:stCondLst>
                                            <p:cond delay="499"/>
                                          </p:stCondLst>
                                        </p:cTn>
                                        <p:tgtEl>
                                          <p:spTgt spid="83973"/>
                                        </p:tgtEl>
                                        <p:attrNameLst>
                                          <p:attrName>style.visibility</p:attrName>
                                        </p:attrNameLst>
                                      </p:cBhvr>
                                      <p:to>
                                        <p:strVal val="hidden"/>
                                      </p:to>
                                    </p:set>
                                  </p:childTnLst>
                                </p:cTn>
                              </p:par>
                            </p:childTnLst>
                          </p:cTn>
                        </p:par>
                      </p:childTnLst>
                    </p:cTn>
                  </p:par>
                </p:childTnLst>
              </p:cTn>
              <p:nextCondLst>
                <p:cond evt="onClick" delay="0">
                  <p:tgtEl>
                    <p:spTgt spid="83973"/>
                  </p:tgtEl>
                </p:cond>
              </p:nextCondLst>
            </p:seq>
            <p:seq concurrent="1" nextAc="seek">
              <p:cTn id="8" restart="whenNotActive" fill="hold" evtFilter="cancelBubble" nodeType="interactiveSeq">
                <p:stCondLst>
                  <p:cond evt="onClick" delay="0">
                    <p:tgtEl>
                      <p:spTgt spid="83971"/>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83971"/>
                                        </p:tgtEl>
                                      </p:cBhvr>
                                    </p:animEffect>
                                    <p:set>
                                      <p:cBhvr>
                                        <p:cTn id="13" dur="1" fill="hold">
                                          <p:stCondLst>
                                            <p:cond delay="499"/>
                                          </p:stCondLst>
                                        </p:cTn>
                                        <p:tgtEl>
                                          <p:spTgt spid="83971"/>
                                        </p:tgtEl>
                                        <p:attrNameLst>
                                          <p:attrName>style.visibility</p:attrName>
                                        </p:attrNameLst>
                                      </p:cBhvr>
                                      <p:to>
                                        <p:strVal val="hidden"/>
                                      </p:to>
                                    </p:set>
                                  </p:childTnLst>
                                </p:cTn>
                              </p:par>
                            </p:childTnLst>
                          </p:cTn>
                        </p:par>
                      </p:childTnLst>
                    </p:cTn>
                  </p:par>
                </p:childTnLst>
              </p:cTn>
              <p:nextCondLst>
                <p:cond evt="onClick" delay="0">
                  <p:tgtEl>
                    <p:spTgt spid="83971"/>
                  </p:tgtEl>
                </p:cond>
              </p:nextCondLst>
            </p:seq>
            <p:seq concurrent="1" nextAc="seek">
              <p:cTn id="14" restart="whenNotActive" fill="hold" evtFilter="cancelBubble" nodeType="interactiveSeq">
                <p:stCondLst>
                  <p:cond evt="onClick" delay="0">
                    <p:tgtEl>
                      <p:spTgt spid="83975"/>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83975"/>
                                        </p:tgtEl>
                                      </p:cBhvr>
                                    </p:animEffect>
                                    <p:set>
                                      <p:cBhvr>
                                        <p:cTn id="19" dur="1" fill="hold">
                                          <p:stCondLst>
                                            <p:cond delay="499"/>
                                          </p:stCondLst>
                                        </p:cTn>
                                        <p:tgtEl>
                                          <p:spTgt spid="83975"/>
                                        </p:tgtEl>
                                        <p:attrNameLst>
                                          <p:attrName>style.visibility</p:attrName>
                                        </p:attrNameLst>
                                      </p:cBhvr>
                                      <p:to>
                                        <p:strVal val="hidden"/>
                                      </p:to>
                                    </p:set>
                                  </p:childTnLst>
                                </p:cTn>
                              </p:par>
                            </p:childTnLst>
                          </p:cTn>
                        </p:par>
                      </p:childTnLst>
                    </p:cTn>
                  </p:par>
                </p:childTnLst>
              </p:cTn>
              <p:nextCondLst>
                <p:cond evt="onClick" delay="0">
                  <p:tgtEl>
                    <p:spTgt spid="83975"/>
                  </p:tgtEl>
                </p:cond>
              </p:nextCondLst>
            </p:seq>
            <p:seq concurrent="1" nextAc="seek">
              <p:cTn id="20" restart="whenNotActive" fill="hold" evtFilter="cancelBubble" nodeType="interactiveSeq">
                <p:stCondLst>
                  <p:cond evt="onClick" delay="0">
                    <p:tgtEl>
                      <p:spTgt spid="83986"/>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83986"/>
                                        </p:tgtEl>
                                      </p:cBhvr>
                                    </p:animEffect>
                                    <p:set>
                                      <p:cBhvr>
                                        <p:cTn id="25" dur="1" fill="hold">
                                          <p:stCondLst>
                                            <p:cond delay="499"/>
                                          </p:stCondLst>
                                        </p:cTn>
                                        <p:tgtEl>
                                          <p:spTgt spid="83986"/>
                                        </p:tgtEl>
                                        <p:attrNameLst>
                                          <p:attrName>style.visibility</p:attrName>
                                        </p:attrNameLst>
                                      </p:cBhvr>
                                      <p:to>
                                        <p:strVal val="hidden"/>
                                      </p:to>
                                    </p:set>
                                  </p:childTnLst>
                                </p:cTn>
                              </p:par>
                            </p:childTnLst>
                          </p:cTn>
                        </p:par>
                      </p:childTnLst>
                    </p:cTn>
                  </p:par>
                </p:childTnLst>
              </p:cTn>
              <p:nextCondLst>
                <p:cond evt="onClick" delay="0">
                  <p:tgtEl>
                    <p:spTgt spid="83986"/>
                  </p:tgtEl>
                </p:cond>
              </p:nextCondLst>
            </p:seq>
            <p:seq concurrent="1" nextAc="seek">
              <p:cTn id="26" restart="whenNotActive" fill="hold" evtFilter="cancelBubble" nodeType="interactiveSeq">
                <p:stCondLst>
                  <p:cond evt="onClick" delay="0">
                    <p:tgtEl>
                      <p:spTgt spid="83987"/>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83987"/>
                                        </p:tgtEl>
                                      </p:cBhvr>
                                    </p:animEffect>
                                    <p:set>
                                      <p:cBhvr>
                                        <p:cTn id="31" dur="1" fill="hold">
                                          <p:stCondLst>
                                            <p:cond delay="499"/>
                                          </p:stCondLst>
                                        </p:cTn>
                                        <p:tgtEl>
                                          <p:spTgt spid="83987"/>
                                        </p:tgtEl>
                                        <p:attrNameLst>
                                          <p:attrName>style.visibility</p:attrName>
                                        </p:attrNameLst>
                                      </p:cBhvr>
                                      <p:to>
                                        <p:strVal val="hidden"/>
                                      </p:to>
                                    </p:set>
                                  </p:childTnLst>
                                </p:cTn>
                              </p:par>
                            </p:childTnLst>
                          </p:cTn>
                        </p:par>
                      </p:childTnLst>
                    </p:cTn>
                  </p:par>
                </p:childTnLst>
              </p:cTn>
              <p:nextCondLst>
                <p:cond evt="onClick" delay="0">
                  <p:tgtEl>
                    <p:spTgt spid="83987"/>
                  </p:tgtEl>
                </p:cond>
              </p:nextCondLst>
            </p:seq>
            <p:seq concurrent="1" nextAc="seek">
              <p:cTn id="32" restart="whenNotActive" fill="hold" evtFilter="cancelBubble" nodeType="interactiveSeq">
                <p:stCondLst>
                  <p:cond evt="onClick" delay="0">
                    <p:tgtEl>
                      <p:spTgt spid="83988"/>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83988"/>
                                        </p:tgtEl>
                                      </p:cBhvr>
                                    </p:animEffect>
                                    <p:set>
                                      <p:cBhvr>
                                        <p:cTn id="37" dur="1" fill="hold">
                                          <p:stCondLst>
                                            <p:cond delay="499"/>
                                          </p:stCondLst>
                                        </p:cTn>
                                        <p:tgtEl>
                                          <p:spTgt spid="83988"/>
                                        </p:tgtEl>
                                        <p:attrNameLst>
                                          <p:attrName>style.visibility</p:attrName>
                                        </p:attrNameLst>
                                      </p:cBhvr>
                                      <p:to>
                                        <p:strVal val="hidden"/>
                                      </p:to>
                                    </p:set>
                                  </p:childTnLst>
                                </p:cTn>
                              </p:par>
                            </p:childTnLst>
                          </p:cTn>
                        </p:par>
                      </p:childTnLst>
                    </p:cTn>
                  </p:par>
                </p:childTnLst>
              </p:cTn>
              <p:nextCondLst>
                <p:cond evt="onClick" delay="0">
                  <p:tgtEl>
                    <p:spTgt spid="83988"/>
                  </p:tgtEl>
                </p:cond>
              </p:nextCondLst>
            </p:seq>
            <p:seq concurrent="1" nextAc="seek">
              <p:cTn id="38" restart="whenNotActive" fill="hold" evtFilter="cancelBubble" nodeType="interactiveSeq">
                <p:stCondLst>
                  <p:cond evt="onClick" delay="0">
                    <p:tgtEl>
                      <p:spTgt spid="83989"/>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83989"/>
                                        </p:tgtEl>
                                      </p:cBhvr>
                                    </p:animEffect>
                                    <p:set>
                                      <p:cBhvr>
                                        <p:cTn id="43" dur="1" fill="hold">
                                          <p:stCondLst>
                                            <p:cond delay="499"/>
                                          </p:stCondLst>
                                        </p:cTn>
                                        <p:tgtEl>
                                          <p:spTgt spid="83989"/>
                                        </p:tgtEl>
                                        <p:attrNameLst>
                                          <p:attrName>style.visibility</p:attrName>
                                        </p:attrNameLst>
                                      </p:cBhvr>
                                      <p:to>
                                        <p:strVal val="hidden"/>
                                      </p:to>
                                    </p:set>
                                  </p:childTnLst>
                                </p:cTn>
                              </p:par>
                            </p:childTnLst>
                          </p:cTn>
                        </p:par>
                      </p:childTnLst>
                    </p:cTn>
                  </p:par>
                </p:childTnLst>
              </p:cTn>
              <p:nextCondLst>
                <p:cond evt="onClick" delay="0">
                  <p:tgtEl>
                    <p:spTgt spid="83989"/>
                  </p:tgtEl>
                </p:cond>
              </p:nextCondLst>
            </p:seq>
            <p:seq concurrent="1" nextAc="seek">
              <p:cTn id="44" restart="whenNotActive" fill="hold" evtFilter="cancelBubble" nodeType="interactiveSeq">
                <p:stCondLst>
                  <p:cond evt="onClick" delay="0">
                    <p:tgtEl>
                      <p:spTgt spid="83990"/>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83990"/>
                                        </p:tgtEl>
                                      </p:cBhvr>
                                    </p:animEffect>
                                    <p:set>
                                      <p:cBhvr>
                                        <p:cTn id="49" dur="1" fill="hold">
                                          <p:stCondLst>
                                            <p:cond delay="499"/>
                                          </p:stCondLst>
                                        </p:cTn>
                                        <p:tgtEl>
                                          <p:spTgt spid="83990"/>
                                        </p:tgtEl>
                                        <p:attrNameLst>
                                          <p:attrName>style.visibility</p:attrName>
                                        </p:attrNameLst>
                                      </p:cBhvr>
                                      <p:to>
                                        <p:strVal val="hidden"/>
                                      </p:to>
                                    </p:set>
                                  </p:childTnLst>
                                </p:cTn>
                              </p:par>
                            </p:childTnLst>
                          </p:cTn>
                        </p:par>
                      </p:childTnLst>
                    </p:cTn>
                  </p:par>
                </p:childTnLst>
              </p:cTn>
              <p:nextCondLst>
                <p:cond evt="onClick" delay="0">
                  <p:tgtEl>
                    <p:spTgt spid="83990"/>
                  </p:tgtEl>
                </p:cond>
              </p:nextCondLst>
            </p:seq>
            <p:seq concurrent="1" nextAc="seek">
              <p:cTn id="50" restart="whenNotActive" fill="hold" evtFilter="cancelBubble" nodeType="interactiveSeq">
                <p:stCondLst>
                  <p:cond evt="onClick" delay="0">
                    <p:tgtEl>
                      <p:spTgt spid="83991"/>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83991"/>
                                        </p:tgtEl>
                                      </p:cBhvr>
                                    </p:animEffect>
                                    <p:set>
                                      <p:cBhvr>
                                        <p:cTn id="55" dur="1" fill="hold">
                                          <p:stCondLst>
                                            <p:cond delay="499"/>
                                          </p:stCondLst>
                                        </p:cTn>
                                        <p:tgtEl>
                                          <p:spTgt spid="83991"/>
                                        </p:tgtEl>
                                        <p:attrNameLst>
                                          <p:attrName>style.visibility</p:attrName>
                                        </p:attrNameLst>
                                      </p:cBhvr>
                                      <p:to>
                                        <p:strVal val="hidden"/>
                                      </p:to>
                                    </p:set>
                                  </p:childTnLst>
                                </p:cTn>
                              </p:par>
                            </p:childTnLst>
                          </p:cTn>
                        </p:par>
                      </p:childTnLst>
                    </p:cTn>
                  </p:par>
                </p:childTnLst>
              </p:cTn>
              <p:nextCondLst>
                <p:cond evt="onClick" delay="0">
                  <p:tgtEl>
                    <p:spTgt spid="83991"/>
                  </p:tgtEl>
                </p:cond>
              </p:nextCondLst>
            </p:seq>
            <p:seq concurrent="1" nextAc="seek">
              <p:cTn id="56" restart="whenNotActive" fill="hold" evtFilter="cancelBubble" nodeType="interactiveSeq">
                <p:stCondLst>
                  <p:cond evt="onClick" delay="0">
                    <p:tgtEl>
                      <p:spTgt spid="83992"/>
                    </p:tgtEl>
                  </p:cond>
                </p:stCondLst>
                <p:endSync evt="end" delay="0">
                  <p:rtn val="all"/>
                </p:endSync>
                <p:childTnLst>
                  <p:par>
                    <p:cTn id="57" fill="hold">
                      <p:stCondLst>
                        <p:cond delay="0"/>
                      </p:stCondLst>
                      <p:childTnLst>
                        <p:par>
                          <p:cTn id="58" fill="hold">
                            <p:stCondLst>
                              <p:cond delay="0"/>
                            </p:stCondLst>
                            <p:childTnLst>
                              <p:par>
                                <p:cTn id="59" presetID="3" presetClass="exit" presetSubtype="10" fill="hold" grpId="0" nodeType="clickEffect">
                                  <p:stCondLst>
                                    <p:cond delay="0"/>
                                  </p:stCondLst>
                                  <p:childTnLst>
                                    <p:animEffect transition="out" filter="blinds(horizontal)">
                                      <p:cBhvr>
                                        <p:cTn id="60" dur="500"/>
                                        <p:tgtEl>
                                          <p:spTgt spid="83992"/>
                                        </p:tgtEl>
                                      </p:cBhvr>
                                    </p:animEffect>
                                    <p:set>
                                      <p:cBhvr>
                                        <p:cTn id="61" dur="1" fill="hold">
                                          <p:stCondLst>
                                            <p:cond delay="499"/>
                                          </p:stCondLst>
                                        </p:cTn>
                                        <p:tgtEl>
                                          <p:spTgt spid="83992"/>
                                        </p:tgtEl>
                                        <p:attrNameLst>
                                          <p:attrName>style.visibility</p:attrName>
                                        </p:attrNameLst>
                                      </p:cBhvr>
                                      <p:to>
                                        <p:strVal val="hidden"/>
                                      </p:to>
                                    </p:set>
                                  </p:childTnLst>
                                </p:cTn>
                              </p:par>
                            </p:childTnLst>
                          </p:cTn>
                        </p:par>
                      </p:childTnLst>
                    </p:cTn>
                  </p:par>
                </p:childTnLst>
              </p:cTn>
              <p:nextCondLst>
                <p:cond evt="onClick" delay="0">
                  <p:tgtEl>
                    <p:spTgt spid="83992"/>
                  </p:tgtEl>
                </p:cond>
              </p:nextCondLst>
            </p:seq>
            <p:seq concurrent="1" nextAc="seek">
              <p:cTn id="62" restart="whenNotActive" fill="hold" evtFilter="cancelBubble" nodeType="interactiveSeq">
                <p:stCondLst>
                  <p:cond evt="onClick" delay="0">
                    <p:tgtEl>
                      <p:spTgt spid="83993"/>
                    </p:tgtEl>
                  </p:cond>
                </p:stCondLst>
                <p:endSync evt="end" delay="0">
                  <p:rtn val="all"/>
                </p:endSync>
                <p:childTnLst>
                  <p:par>
                    <p:cTn id="63" fill="hold">
                      <p:stCondLst>
                        <p:cond delay="0"/>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83993"/>
                                        </p:tgtEl>
                                      </p:cBhvr>
                                    </p:animEffect>
                                    <p:set>
                                      <p:cBhvr>
                                        <p:cTn id="67" dur="1" fill="hold">
                                          <p:stCondLst>
                                            <p:cond delay="499"/>
                                          </p:stCondLst>
                                        </p:cTn>
                                        <p:tgtEl>
                                          <p:spTgt spid="83993"/>
                                        </p:tgtEl>
                                        <p:attrNameLst>
                                          <p:attrName>style.visibility</p:attrName>
                                        </p:attrNameLst>
                                      </p:cBhvr>
                                      <p:to>
                                        <p:strVal val="hidden"/>
                                      </p:to>
                                    </p:set>
                                  </p:childTnLst>
                                </p:cTn>
                              </p:par>
                            </p:childTnLst>
                          </p:cTn>
                        </p:par>
                      </p:childTnLst>
                    </p:cTn>
                  </p:par>
                </p:childTnLst>
              </p:cTn>
              <p:nextCondLst>
                <p:cond evt="onClick" delay="0">
                  <p:tgtEl>
                    <p:spTgt spid="83993"/>
                  </p:tgtEl>
                </p:cond>
              </p:nextCondLst>
            </p:seq>
            <p:seq concurrent="1" nextAc="seek">
              <p:cTn id="68" restart="whenNotActive" fill="hold" evtFilter="cancelBubble" nodeType="interactiveSeq">
                <p:stCondLst>
                  <p:cond evt="onClick" delay="0">
                    <p:tgtEl>
                      <p:spTgt spid="83994"/>
                    </p:tgtEl>
                  </p:cond>
                </p:stCondLst>
                <p:endSync evt="end" delay="0">
                  <p:rtn val="all"/>
                </p:endSync>
                <p:childTnLst>
                  <p:par>
                    <p:cTn id="69" fill="hold">
                      <p:stCondLst>
                        <p:cond delay="0"/>
                      </p:stCondLst>
                      <p:childTnLst>
                        <p:par>
                          <p:cTn id="70" fill="hold">
                            <p:stCondLst>
                              <p:cond delay="0"/>
                            </p:stCondLst>
                            <p:childTnLst>
                              <p:par>
                                <p:cTn id="71" presetID="3" presetClass="exit" presetSubtype="10" fill="hold" grpId="0" nodeType="clickEffect">
                                  <p:stCondLst>
                                    <p:cond delay="0"/>
                                  </p:stCondLst>
                                  <p:childTnLst>
                                    <p:animEffect transition="out" filter="blinds(horizontal)">
                                      <p:cBhvr>
                                        <p:cTn id="72" dur="500"/>
                                        <p:tgtEl>
                                          <p:spTgt spid="83994"/>
                                        </p:tgtEl>
                                      </p:cBhvr>
                                    </p:animEffect>
                                    <p:set>
                                      <p:cBhvr>
                                        <p:cTn id="73" dur="1" fill="hold">
                                          <p:stCondLst>
                                            <p:cond delay="499"/>
                                          </p:stCondLst>
                                        </p:cTn>
                                        <p:tgtEl>
                                          <p:spTgt spid="83994"/>
                                        </p:tgtEl>
                                        <p:attrNameLst>
                                          <p:attrName>style.visibility</p:attrName>
                                        </p:attrNameLst>
                                      </p:cBhvr>
                                      <p:to>
                                        <p:strVal val="hidden"/>
                                      </p:to>
                                    </p:set>
                                  </p:childTnLst>
                                </p:cTn>
                              </p:par>
                            </p:childTnLst>
                          </p:cTn>
                        </p:par>
                      </p:childTnLst>
                    </p:cTn>
                  </p:par>
                </p:childTnLst>
              </p:cTn>
              <p:nextCondLst>
                <p:cond evt="onClick" delay="0">
                  <p:tgtEl>
                    <p:spTgt spid="83994"/>
                  </p:tgtEl>
                </p:cond>
              </p:nextCondLst>
            </p:seq>
            <p:seq concurrent="1" nextAc="seek">
              <p:cTn id="74" restart="whenNotActive" fill="hold" evtFilter="cancelBubble" nodeType="interactiveSeq">
                <p:stCondLst>
                  <p:cond evt="onClick" delay="0">
                    <p:tgtEl>
                      <p:spTgt spid="83995"/>
                    </p:tgtEl>
                  </p:cond>
                </p:stCondLst>
                <p:endSync evt="end" delay="0">
                  <p:rtn val="all"/>
                </p:endSync>
                <p:childTnLst>
                  <p:par>
                    <p:cTn id="75" fill="hold">
                      <p:stCondLst>
                        <p:cond delay="0"/>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83995"/>
                                        </p:tgtEl>
                                      </p:cBhvr>
                                    </p:animEffect>
                                    <p:set>
                                      <p:cBhvr>
                                        <p:cTn id="79" dur="1" fill="hold">
                                          <p:stCondLst>
                                            <p:cond delay="499"/>
                                          </p:stCondLst>
                                        </p:cTn>
                                        <p:tgtEl>
                                          <p:spTgt spid="83995"/>
                                        </p:tgtEl>
                                        <p:attrNameLst>
                                          <p:attrName>style.visibility</p:attrName>
                                        </p:attrNameLst>
                                      </p:cBhvr>
                                      <p:to>
                                        <p:strVal val="hidden"/>
                                      </p:to>
                                    </p:set>
                                  </p:childTnLst>
                                </p:cTn>
                              </p:par>
                            </p:childTnLst>
                          </p:cTn>
                        </p:par>
                      </p:childTnLst>
                    </p:cTn>
                  </p:par>
                </p:childTnLst>
              </p:cTn>
              <p:nextCondLst>
                <p:cond evt="onClick" delay="0">
                  <p:tgtEl>
                    <p:spTgt spid="83995"/>
                  </p:tgtEl>
                </p:cond>
              </p:nextCondLst>
            </p:seq>
            <p:seq concurrent="1" nextAc="seek">
              <p:cTn id="80" restart="whenNotActive" fill="hold" evtFilter="cancelBubble" nodeType="interactiveSeq">
                <p:stCondLst>
                  <p:cond evt="onClick" delay="0">
                    <p:tgtEl>
                      <p:spTgt spid="30"/>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grpId="0" nodeType="clickEffect">
                                  <p:stCondLst>
                                    <p:cond delay="0"/>
                                  </p:stCondLst>
                                  <p:childTnLst>
                                    <p:animEffect transition="out" filter="blinds(horizontal)">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83971" grpId="0" animBg="1"/>
      <p:bldP spid="83973" grpId="0" animBg="1"/>
      <p:bldP spid="83975" grpId="0" animBg="1"/>
      <p:bldP spid="83986" grpId="0" animBg="1"/>
      <p:bldP spid="83987" grpId="0" animBg="1"/>
      <p:bldP spid="83988" grpId="0" animBg="1"/>
      <p:bldP spid="83989" grpId="0" animBg="1"/>
      <p:bldP spid="83990" grpId="0" animBg="1"/>
      <p:bldP spid="83991" grpId="0" animBg="1"/>
      <p:bldP spid="83992" grpId="0" animBg="1"/>
      <p:bldP spid="83993" grpId="0" animBg="1"/>
      <p:bldP spid="83994" grpId="0" animBg="1"/>
      <p:bldP spid="83995"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1DA396"/>
                </a:solidFill>
              </a:rPr>
              <a:t>Administering Medication</a:t>
            </a:r>
            <a:endParaRPr lang="en-GB" dirty="0"/>
          </a:p>
        </p:txBody>
      </p:sp>
      <p:sp>
        <p:nvSpPr>
          <p:cNvPr id="3" name="Content Placeholder 2"/>
          <p:cNvSpPr>
            <a:spLocks noGrp="1"/>
          </p:cNvSpPr>
          <p:nvPr>
            <p:ph idx="1"/>
          </p:nvPr>
        </p:nvSpPr>
        <p:spPr>
          <a:xfrm>
            <a:off x="1340026" y="2348882"/>
            <a:ext cx="6768753" cy="3724275"/>
          </a:xfrm>
        </p:spPr>
        <p:txBody>
          <a:bodyPr/>
          <a:lstStyle/>
          <a:p>
            <a:endParaRPr lang="en-GB" dirty="0"/>
          </a:p>
          <a:p>
            <a:pPr marL="0" indent="0" algn="ctr">
              <a:buNone/>
            </a:pPr>
            <a:endParaRPr lang="en-GB" sz="2800" dirty="0"/>
          </a:p>
          <a:p>
            <a:pPr marL="0" indent="0" algn="ctr">
              <a:buNone/>
            </a:pPr>
            <a:r>
              <a:rPr lang="en-GB" sz="2800" dirty="0"/>
              <a:t>Post-workshop Booklet </a:t>
            </a:r>
          </a:p>
        </p:txBody>
      </p:sp>
    </p:spTree>
    <p:extLst>
      <p:ext uri="{BB962C8B-B14F-4D97-AF65-F5344CB8AC3E}">
        <p14:creationId xmlns:p14="http://schemas.microsoft.com/office/powerpoint/2010/main" val="371306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142756" y="260650"/>
            <a:ext cx="8749727" cy="1236391"/>
          </a:xfrm>
        </p:spPr>
        <p:txBody>
          <a:bodyPr/>
          <a:lstStyle/>
          <a:p>
            <a:pPr algn="l"/>
            <a:r>
              <a:rPr lang="en-GB" altLang="en-US" sz="4000" b="1" dirty="0">
                <a:solidFill>
                  <a:srgbClr val="1B9589"/>
                </a:solidFill>
                <a:latin typeface="Gill Sans MT" panose="020B0502020104020203" pitchFamily="34" charset="0"/>
              </a:rPr>
              <a:t>L</a:t>
            </a:r>
            <a:r>
              <a:rPr lang="en-GB" altLang="en-US" sz="4000" b="1" dirty="0">
                <a:solidFill>
                  <a:srgbClr val="1DA396"/>
                </a:solidFill>
                <a:latin typeface="Gill Sans MT" panose="020B0502020104020203" pitchFamily="34" charset="0"/>
              </a:rPr>
              <a:t>e</a:t>
            </a:r>
            <a:r>
              <a:rPr lang="en-GB" altLang="en-US" sz="4000" b="1" dirty="0">
                <a:solidFill>
                  <a:srgbClr val="1B9589"/>
                </a:solidFill>
                <a:latin typeface="Gill Sans MT" panose="020B0502020104020203" pitchFamily="34" charset="0"/>
              </a:rPr>
              <a:t>gislation, Guidance and Policy</a:t>
            </a:r>
            <a:endParaRPr lang="en-GB" sz="4000" dirty="0"/>
          </a:p>
        </p:txBody>
      </p:sp>
      <p:sp>
        <p:nvSpPr>
          <p:cNvPr id="11267" name="Rectangle 3"/>
          <p:cNvSpPr>
            <a:spLocks noGrp="1" noChangeArrowheads="1"/>
          </p:cNvSpPr>
          <p:nvPr>
            <p:ph type="body" sz="half" idx="1"/>
          </p:nvPr>
        </p:nvSpPr>
        <p:spPr>
          <a:xfrm>
            <a:off x="377825" y="1540183"/>
            <a:ext cx="4536504" cy="4656807"/>
          </a:xfrm>
        </p:spPr>
        <p:txBody>
          <a:bodyPr/>
          <a:lstStyle/>
          <a:p>
            <a:pPr eaLnBrk="1" hangingPunct="1">
              <a:lnSpc>
                <a:spcPct val="90000"/>
              </a:lnSpc>
            </a:pPr>
            <a:r>
              <a:rPr lang="en-GB" sz="2200" dirty="0"/>
              <a:t>Medicines Act 1968 + amendments</a:t>
            </a:r>
          </a:p>
          <a:p>
            <a:pPr eaLnBrk="1" hangingPunct="1">
              <a:lnSpc>
                <a:spcPct val="90000"/>
              </a:lnSpc>
            </a:pPr>
            <a:r>
              <a:rPr lang="en-GB" sz="2200" dirty="0"/>
              <a:t>Misuse of Drugs Act 1971</a:t>
            </a:r>
          </a:p>
          <a:p>
            <a:pPr eaLnBrk="1" hangingPunct="1">
              <a:lnSpc>
                <a:spcPct val="90000"/>
              </a:lnSpc>
            </a:pPr>
            <a:r>
              <a:rPr lang="en-GB" sz="2200" dirty="0"/>
              <a:t>Health and Safety at work 1974</a:t>
            </a:r>
          </a:p>
          <a:p>
            <a:pPr eaLnBrk="1" hangingPunct="1">
              <a:lnSpc>
                <a:spcPct val="90000"/>
              </a:lnSpc>
            </a:pPr>
            <a:r>
              <a:rPr lang="en-GB" sz="2200" dirty="0"/>
              <a:t>Control of Substances hazardous to Health Regulations 1999(COSHH)</a:t>
            </a:r>
          </a:p>
          <a:p>
            <a:pPr eaLnBrk="1" hangingPunct="1">
              <a:lnSpc>
                <a:spcPct val="90000"/>
              </a:lnSpc>
            </a:pPr>
            <a:r>
              <a:rPr lang="en-GB" sz="2200" dirty="0"/>
              <a:t>Access to Health records Act 1990</a:t>
            </a:r>
          </a:p>
          <a:p>
            <a:r>
              <a:rPr lang="en-GB" sz="2200" dirty="0"/>
              <a:t>Hazardous Waste regulations 2005</a:t>
            </a:r>
          </a:p>
          <a:p>
            <a:r>
              <a:rPr lang="en-GB" sz="2200" dirty="0"/>
              <a:t>Health and Social Care Act 2008 (Regulated Activities) Regulations 2014</a:t>
            </a:r>
          </a:p>
          <a:p>
            <a:pPr>
              <a:lnSpc>
                <a:spcPct val="90000"/>
              </a:lnSpc>
            </a:pPr>
            <a:r>
              <a:rPr lang="en-GB" sz="2200" dirty="0"/>
              <a:t>NICE: Managing Medicines for adults receiving social care in the community(NG67)</a:t>
            </a:r>
          </a:p>
          <a:p>
            <a:pPr eaLnBrk="1" hangingPunct="1">
              <a:lnSpc>
                <a:spcPct val="90000"/>
              </a:lnSpc>
              <a:buFont typeface="Wingdings" pitchFamily="2" charset="2"/>
              <a:buNone/>
            </a:pPr>
            <a:endParaRPr lang="en-GB" sz="2000" dirty="0"/>
          </a:p>
        </p:txBody>
      </p:sp>
      <p:sp>
        <p:nvSpPr>
          <p:cNvPr id="11268" name="Rectangle 6"/>
          <p:cNvSpPr>
            <a:spLocks noGrp="1" noChangeArrowheads="1"/>
          </p:cNvSpPr>
          <p:nvPr>
            <p:ph type="body" sz="half" idx="4294967295"/>
          </p:nvPr>
        </p:nvSpPr>
        <p:spPr>
          <a:xfrm>
            <a:off x="5013135" y="1533400"/>
            <a:ext cx="4115652" cy="4638147"/>
          </a:xfrm>
          <a:prstGeom prst="rect">
            <a:avLst/>
          </a:prstGeom>
        </p:spPr>
        <p:txBody>
          <a:bodyPr/>
          <a:lstStyle/>
          <a:p>
            <a:pPr>
              <a:lnSpc>
                <a:spcPct val="90000"/>
              </a:lnSpc>
            </a:pPr>
            <a:r>
              <a:rPr lang="en-GB" sz="2200" dirty="0"/>
              <a:t>Care Quality Commission Professional Guidance</a:t>
            </a:r>
          </a:p>
          <a:p>
            <a:pPr>
              <a:lnSpc>
                <a:spcPct val="90000"/>
              </a:lnSpc>
            </a:pPr>
            <a:r>
              <a:rPr lang="en-GB" sz="2200" dirty="0"/>
              <a:t>Joint ERYC and NHS ERY CCG Policy “Administering Medication Safely in the Home Care Sector” June 2021</a:t>
            </a:r>
          </a:p>
          <a:p>
            <a:pPr>
              <a:lnSpc>
                <a:spcPct val="90000"/>
              </a:lnSpc>
            </a:pPr>
            <a:r>
              <a:rPr lang="en-GB" sz="2200" dirty="0"/>
              <a:t>Data Protection Act 2018 /UK GDPR (-2021 Update) </a:t>
            </a:r>
          </a:p>
          <a:p>
            <a:pPr>
              <a:lnSpc>
                <a:spcPct val="90000"/>
              </a:lnSpc>
            </a:pPr>
            <a:endParaRPr lang="en-GB" sz="2000" dirty="0"/>
          </a:p>
        </p:txBody>
      </p:sp>
      <p:sp>
        <p:nvSpPr>
          <p:cNvPr id="11269" name="AutoShape 4"/>
          <p:cNvSpPr>
            <a:spLocks noChangeArrowheads="1"/>
          </p:cNvSpPr>
          <p:nvPr/>
        </p:nvSpPr>
        <p:spPr bwMode="auto">
          <a:xfrm>
            <a:off x="5503286" y="4444758"/>
            <a:ext cx="3165779" cy="1766465"/>
          </a:xfrm>
          <a:prstGeom prst="star32">
            <a:avLst>
              <a:gd name="adj" fmla="val 42051"/>
            </a:avLst>
          </a:prstGeom>
          <a:solidFill>
            <a:schemeClr val="accent2"/>
          </a:solidFill>
          <a:ln w="9525">
            <a:solidFill>
              <a:schemeClr val="tx1"/>
            </a:solidFill>
            <a:miter lim="800000"/>
            <a:headEnd/>
            <a:tailEnd/>
          </a:ln>
        </p:spPr>
        <p:txBody>
          <a:bodyPr anchor="ctr"/>
          <a:lstStyle/>
          <a:p>
            <a:pPr algn="ctr"/>
            <a:r>
              <a:rPr lang="en-GB" b="1" dirty="0"/>
              <a:t>Refer to </a:t>
            </a:r>
          </a:p>
          <a:p>
            <a:pPr algn="ctr"/>
            <a:r>
              <a:rPr lang="en-GB" b="1" dirty="0"/>
              <a:t>Pre-Workshop Booklet</a:t>
            </a:r>
            <a:r>
              <a:rPr lang="en-GB" dirty="0"/>
              <a:t> </a:t>
            </a:r>
          </a:p>
        </p:txBody>
      </p:sp>
      <p:sp>
        <p:nvSpPr>
          <p:cNvPr id="11270" name="Slide Number Placeholder 5"/>
          <p:cNvSpPr>
            <a:spLocks noGrp="1"/>
          </p:cNvSpPr>
          <p:nvPr>
            <p:ph type="sldNum" sz="quarter" idx="12"/>
          </p:nvPr>
        </p:nvSpPr>
        <p:spPr>
          <a:noFill/>
        </p:spPr>
        <p:txBody>
          <a:bodyPr/>
          <a:lstStyle/>
          <a:p>
            <a:fld id="{4BB42479-0349-430C-9308-2F78A1963923}" type="slidenum">
              <a:rPr lang="en-GB" smtClean="0"/>
              <a:pPr/>
              <a:t>4</a:t>
            </a:fld>
            <a:endParaRPr lang="en-GB" dirty="0"/>
          </a:p>
        </p:txBody>
      </p:sp>
    </p:spTree>
    <p:extLst>
      <p:ext uri="{BB962C8B-B14F-4D97-AF65-F5344CB8AC3E}">
        <p14:creationId xmlns:p14="http://schemas.microsoft.com/office/powerpoint/2010/main" val="2707272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260648"/>
            <a:ext cx="7924800" cy="1143000"/>
          </a:xfrm>
        </p:spPr>
        <p:txBody>
          <a:bodyPr/>
          <a:lstStyle/>
          <a:p>
            <a:pPr algn="l"/>
            <a:r>
              <a:rPr lang="en-GB" sz="4000" b="1" dirty="0">
                <a:solidFill>
                  <a:srgbClr val="1DA396"/>
                </a:solidFill>
              </a:rPr>
              <a:t>Inhalers</a:t>
            </a:r>
          </a:p>
        </p:txBody>
      </p:sp>
      <p:sp>
        <p:nvSpPr>
          <p:cNvPr id="3" name="Content Placeholder 2"/>
          <p:cNvSpPr>
            <a:spLocks noGrp="1"/>
          </p:cNvSpPr>
          <p:nvPr>
            <p:ph idx="1"/>
          </p:nvPr>
        </p:nvSpPr>
        <p:spPr>
          <a:xfrm>
            <a:off x="903291" y="2060848"/>
            <a:ext cx="7693025" cy="3744416"/>
          </a:xfrm>
        </p:spPr>
        <p:txBody>
          <a:bodyPr/>
          <a:lstStyle/>
          <a:p>
            <a:r>
              <a:rPr lang="en-GB" sz="2800" dirty="0"/>
              <a:t>Carers should not normally assist with reliever inhalers as these are usually ‘when required‘ doses and the service user needs to be able to use these outside of care calls</a:t>
            </a:r>
          </a:p>
          <a:p>
            <a:pPr marL="0" indent="0">
              <a:buNone/>
            </a:pPr>
            <a:endParaRPr lang="en-GB" sz="1000" dirty="0"/>
          </a:p>
          <a:p>
            <a:r>
              <a:rPr lang="en-GB" sz="2800" dirty="0"/>
              <a:t>If any problems are identified where the service user cannot use this type of inhaler then the line manager should be notified</a:t>
            </a:r>
          </a:p>
          <a:p>
            <a:endParaRPr lang="en-GB" sz="10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40</a:t>
            </a:fld>
            <a:endParaRPr lang="en-GB" dirty="0"/>
          </a:p>
        </p:txBody>
      </p:sp>
    </p:spTree>
    <p:extLst>
      <p:ext uri="{BB962C8B-B14F-4D97-AF65-F5344CB8AC3E}">
        <p14:creationId xmlns:p14="http://schemas.microsoft.com/office/powerpoint/2010/main" val="392531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 y="285751"/>
            <a:ext cx="8596313" cy="1143000"/>
          </a:xfrm>
        </p:spPr>
        <p:txBody>
          <a:bodyPr/>
          <a:lstStyle/>
          <a:p>
            <a:pPr algn="l"/>
            <a:r>
              <a:rPr lang="en-GB" sz="4000" b="1" dirty="0">
                <a:solidFill>
                  <a:srgbClr val="1DA396"/>
                </a:solidFill>
              </a:rPr>
              <a:t>Inhalers</a:t>
            </a:r>
          </a:p>
        </p:txBody>
      </p:sp>
      <p:sp>
        <p:nvSpPr>
          <p:cNvPr id="24579" name="Content Placeholder 2"/>
          <p:cNvSpPr>
            <a:spLocks noGrp="1"/>
          </p:cNvSpPr>
          <p:nvPr>
            <p:ph idx="1"/>
          </p:nvPr>
        </p:nvSpPr>
        <p:spPr>
          <a:xfrm>
            <a:off x="179512" y="1580246"/>
            <a:ext cx="8784976" cy="4661807"/>
          </a:xfrm>
        </p:spPr>
        <p:txBody>
          <a:bodyPr/>
          <a:lstStyle/>
          <a:p>
            <a:pPr marL="0" indent="0">
              <a:buNone/>
            </a:pPr>
            <a:r>
              <a:rPr lang="en-GB" sz="2200" dirty="0"/>
              <a:t>If the service user can operate their inhaler then the carer may be asked to prompt or prepare the inhaler and pass to the service user - this would be recorded in the daily diary and detailed in the support plan </a:t>
            </a:r>
          </a:p>
          <a:p>
            <a:pPr marL="0" indent="0">
              <a:buNone/>
            </a:pPr>
            <a:endParaRPr lang="en-GB" sz="800" dirty="0"/>
          </a:p>
          <a:p>
            <a:r>
              <a:rPr lang="en-GB" sz="2200" dirty="0"/>
              <a:t>If the service user is unable to operate their preventative inhalers and there is no alternative device the carer may be asked to administer the inhaler </a:t>
            </a:r>
          </a:p>
          <a:p>
            <a:pPr marL="0" indent="0">
              <a:buNone/>
            </a:pPr>
            <a:endParaRPr lang="en-GB" sz="800" dirty="0"/>
          </a:p>
          <a:p>
            <a:r>
              <a:rPr lang="en-GB" sz="2200" dirty="0"/>
              <a:t>The inhaler would need to be a monitored dose inhaler (MDI) and used with a spacer device see picture above of some MDIs</a:t>
            </a:r>
          </a:p>
          <a:p>
            <a:pPr marL="0" indent="0">
              <a:spcBef>
                <a:spcPts val="0"/>
              </a:spcBef>
              <a:buNone/>
            </a:pPr>
            <a:endParaRPr lang="en-GB" sz="800" dirty="0"/>
          </a:p>
          <a:p>
            <a:pPr>
              <a:lnSpc>
                <a:spcPct val="150000"/>
              </a:lnSpc>
            </a:pPr>
            <a:r>
              <a:rPr lang="en-GB" sz="2200" dirty="0"/>
              <a:t>Follow the process in Appendix 7 of the policy</a:t>
            </a:r>
          </a:p>
          <a:p>
            <a:pPr marL="0" indent="0">
              <a:lnSpc>
                <a:spcPct val="150000"/>
              </a:lnSpc>
              <a:spcBef>
                <a:spcPts val="0"/>
              </a:spcBef>
              <a:buNone/>
            </a:pPr>
            <a:endParaRPr lang="en-GB" sz="800" dirty="0"/>
          </a:p>
          <a:p>
            <a:r>
              <a:rPr lang="en-GB" sz="2200" dirty="0"/>
              <a:t>This would only normally be those inhalers known as preventers with regular doses </a:t>
            </a:r>
          </a:p>
          <a:p>
            <a:endParaRPr lang="en-GB" sz="800" dirty="0"/>
          </a:p>
          <a:p>
            <a:endParaRPr lang="en-GB" sz="2400" dirty="0"/>
          </a:p>
          <a:p>
            <a:endParaRPr lang="en-GB" dirty="0"/>
          </a:p>
        </p:txBody>
      </p:sp>
      <p:pic>
        <p:nvPicPr>
          <p:cNvPr id="24580" name="Picture 4" descr="1CCAM7I3OVCAKSIF3VCAJ4QEL2CABNBZ72CAVWT5G7CAI9KH4YCAVPQQ7YCAR1U2KQCAZR9BZ2CACIAVOBCA0JS9WZCAVLYMRVCAX96UEBCALBBYRHCAVHIXCBCA24UQ4UCA138DRCCAJPVS7M.jpg"/>
          <p:cNvPicPr>
            <a:picLocks noChangeAspect="1"/>
          </p:cNvPicPr>
          <p:nvPr/>
        </p:nvPicPr>
        <p:blipFill>
          <a:blip r:embed="rId3" cstate="print"/>
          <a:srcRect/>
          <a:stretch>
            <a:fillRect/>
          </a:stretch>
        </p:blipFill>
        <p:spPr bwMode="auto">
          <a:xfrm>
            <a:off x="6931431" y="174461"/>
            <a:ext cx="1951261" cy="1365580"/>
          </a:xfrm>
          <a:prstGeom prst="rect">
            <a:avLst/>
          </a:prstGeom>
          <a:noFill/>
          <a:ln w="9525">
            <a:noFill/>
            <a:miter lim="800000"/>
            <a:headEnd/>
            <a:tailEnd/>
          </a:ln>
        </p:spPr>
      </p:pic>
      <p:sp>
        <p:nvSpPr>
          <p:cNvPr id="24581" name="Slide Number Placeholder 4"/>
          <p:cNvSpPr>
            <a:spLocks noGrp="1"/>
          </p:cNvSpPr>
          <p:nvPr>
            <p:ph type="sldNum" sz="quarter" idx="12"/>
          </p:nvPr>
        </p:nvSpPr>
        <p:spPr>
          <a:noFill/>
        </p:spPr>
        <p:txBody>
          <a:bodyPr/>
          <a:lstStyle/>
          <a:p>
            <a:fld id="{BCA40525-315C-4377-ADBA-16B90AFF26B7}" type="slidenum">
              <a:rPr lang="en-GB" smtClean="0"/>
              <a:pPr/>
              <a:t>41</a:t>
            </a:fld>
            <a:endParaRPr lang="en-GB" dirty="0"/>
          </a:p>
        </p:txBody>
      </p:sp>
    </p:spTree>
    <p:extLst>
      <p:ext uri="{BB962C8B-B14F-4D97-AF65-F5344CB8AC3E}">
        <p14:creationId xmlns:p14="http://schemas.microsoft.com/office/powerpoint/2010/main" val="2415067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94636" y="254943"/>
            <a:ext cx="7924800" cy="1143000"/>
          </a:xfrm>
        </p:spPr>
        <p:txBody>
          <a:bodyPr/>
          <a:lstStyle/>
          <a:p>
            <a:pPr algn="l"/>
            <a:r>
              <a:rPr lang="en-GB" sz="4000" b="1" dirty="0">
                <a:solidFill>
                  <a:srgbClr val="1DA396"/>
                </a:solidFill>
              </a:rPr>
              <a:t>Inhalers </a:t>
            </a:r>
            <a:br>
              <a:rPr lang="en-GB" dirty="0"/>
            </a:br>
            <a:endParaRPr lang="en-GB" dirty="0"/>
          </a:p>
        </p:txBody>
      </p:sp>
      <p:sp>
        <p:nvSpPr>
          <p:cNvPr id="25603" name="Content Placeholder 2"/>
          <p:cNvSpPr>
            <a:spLocks noGrp="1"/>
          </p:cNvSpPr>
          <p:nvPr>
            <p:ph idx="1"/>
          </p:nvPr>
        </p:nvSpPr>
        <p:spPr>
          <a:xfrm>
            <a:off x="1043610" y="2276872"/>
            <a:ext cx="7450783" cy="3384376"/>
          </a:xfrm>
        </p:spPr>
        <p:txBody>
          <a:bodyPr/>
          <a:lstStyle/>
          <a:p>
            <a:r>
              <a:rPr lang="en-GB" sz="2800" b="1" dirty="0"/>
              <a:t>In an emergency situation where the Service User is suffering breathing difficulty the carer should call 999 and follow any directions</a:t>
            </a:r>
          </a:p>
          <a:p>
            <a:pPr marL="0" indent="0">
              <a:buNone/>
            </a:pPr>
            <a:endParaRPr lang="en-GB" sz="800" b="1" dirty="0"/>
          </a:p>
          <a:p>
            <a:r>
              <a:rPr lang="en-GB" sz="2800" b="1" dirty="0"/>
              <a:t>Inform Line Manager/DCA </a:t>
            </a:r>
          </a:p>
          <a:p>
            <a:pPr marL="0" indent="0">
              <a:buNone/>
            </a:pPr>
            <a:endParaRPr lang="en-GB" sz="800" b="1" dirty="0"/>
          </a:p>
          <a:p>
            <a:r>
              <a:rPr lang="en-GB" sz="2800" b="1" dirty="0"/>
              <a:t>This activity should be recorded on the domMAR/diary notes as soon as possible </a:t>
            </a:r>
          </a:p>
          <a:p>
            <a:pPr marL="0" indent="0">
              <a:buNone/>
            </a:pPr>
            <a:endParaRPr lang="en-GB" sz="800" dirty="0"/>
          </a:p>
        </p:txBody>
      </p:sp>
      <p:pic>
        <p:nvPicPr>
          <p:cNvPr id="25604" name="Picture 4" descr="1CCAM7I3OVCAKSIF3VCAJ4QEL2CABNBZ72CAVWT5G7CAI9KH4YCAVPQQ7YCAR1U2KQCAZR9BZ2CACIAVOBCA0JS9WZCAVLYMRVCAX96UEBCALBBYRHCAVHIXCBCA24UQ4UCA138DRCCAJPVS7M.jpg"/>
          <p:cNvPicPr>
            <a:picLocks noChangeAspect="1"/>
          </p:cNvPicPr>
          <p:nvPr/>
        </p:nvPicPr>
        <p:blipFill>
          <a:blip r:embed="rId3" cstate="print"/>
          <a:srcRect/>
          <a:stretch>
            <a:fillRect/>
          </a:stretch>
        </p:blipFill>
        <p:spPr bwMode="auto">
          <a:xfrm>
            <a:off x="7215190" y="214315"/>
            <a:ext cx="1643063" cy="1149351"/>
          </a:xfrm>
          <a:prstGeom prst="rect">
            <a:avLst/>
          </a:prstGeom>
          <a:noFill/>
          <a:ln w="9525">
            <a:noFill/>
            <a:miter lim="800000"/>
            <a:headEnd/>
            <a:tailEnd/>
          </a:ln>
        </p:spPr>
      </p:pic>
      <p:sp>
        <p:nvSpPr>
          <p:cNvPr id="25605" name="Slide Number Placeholder 4"/>
          <p:cNvSpPr>
            <a:spLocks noGrp="1"/>
          </p:cNvSpPr>
          <p:nvPr>
            <p:ph type="sldNum" sz="quarter" idx="12"/>
          </p:nvPr>
        </p:nvSpPr>
        <p:spPr>
          <a:noFill/>
        </p:spPr>
        <p:txBody>
          <a:bodyPr/>
          <a:lstStyle/>
          <a:p>
            <a:fld id="{0BE01858-BEF1-44C4-A6F7-D3172C0E0696}" type="slidenum">
              <a:rPr lang="en-GB" smtClean="0"/>
              <a:pPr/>
              <a:t>42</a:t>
            </a:fld>
            <a:endParaRPr lang="en-GB" dirty="0"/>
          </a:p>
        </p:txBody>
      </p:sp>
    </p:spTree>
    <p:extLst>
      <p:ext uri="{BB962C8B-B14F-4D97-AF65-F5344CB8AC3E}">
        <p14:creationId xmlns:p14="http://schemas.microsoft.com/office/powerpoint/2010/main" val="3740125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7" y="260648"/>
            <a:ext cx="8152501" cy="1143000"/>
          </a:xfrm>
        </p:spPr>
        <p:txBody>
          <a:bodyPr/>
          <a:lstStyle/>
          <a:p>
            <a:pPr algn="l"/>
            <a:r>
              <a:rPr lang="en-GB" sz="4000" b="1" dirty="0">
                <a:solidFill>
                  <a:srgbClr val="1DA396"/>
                </a:solidFill>
              </a:rPr>
              <a:t>When required medication (prn)</a:t>
            </a:r>
          </a:p>
        </p:txBody>
      </p:sp>
      <p:sp>
        <p:nvSpPr>
          <p:cNvPr id="3" name="Content Placeholder 2"/>
          <p:cNvSpPr>
            <a:spLocks noGrp="1"/>
          </p:cNvSpPr>
          <p:nvPr>
            <p:ph idx="1"/>
          </p:nvPr>
        </p:nvSpPr>
        <p:spPr>
          <a:xfrm>
            <a:off x="658157" y="1845000"/>
            <a:ext cx="8054280" cy="4104283"/>
          </a:xfrm>
        </p:spPr>
        <p:txBody>
          <a:bodyPr/>
          <a:lstStyle/>
          <a:p>
            <a:r>
              <a:rPr lang="en-GB" sz="2800" dirty="0"/>
              <a:t>Prescriber to give reason medication needed e.g. pain relief, anxiety</a:t>
            </a:r>
          </a:p>
          <a:p>
            <a:pPr marL="0" indent="0">
              <a:buNone/>
            </a:pPr>
            <a:endParaRPr lang="en-GB" sz="800" dirty="0"/>
          </a:p>
          <a:p>
            <a:r>
              <a:rPr lang="en-GB" sz="2800" dirty="0"/>
              <a:t>Must always state maximum dose in 24 hours</a:t>
            </a:r>
          </a:p>
          <a:p>
            <a:pPr marL="0" indent="0">
              <a:buNone/>
            </a:pPr>
            <a:endParaRPr lang="en-GB" sz="800" dirty="0"/>
          </a:p>
          <a:p>
            <a:r>
              <a:rPr lang="en-GB" sz="2800" dirty="0"/>
              <a:t>Prescriber should avoid giving a choice of dose (e.g. 1 or 2), if possible </a:t>
            </a:r>
          </a:p>
          <a:p>
            <a:pPr marL="0" indent="0">
              <a:buNone/>
            </a:pPr>
            <a:endParaRPr lang="en-GB" sz="800" dirty="0"/>
          </a:p>
          <a:p>
            <a:r>
              <a:rPr lang="en-GB" sz="2800" dirty="0"/>
              <a:t>The use of PRN as a direction should only be used when there is no alternative</a:t>
            </a:r>
          </a:p>
          <a:p>
            <a:endParaRPr lang="en-GB" sz="8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43</a:t>
            </a:fld>
            <a:endParaRPr lang="en-GB" dirty="0"/>
          </a:p>
        </p:txBody>
      </p:sp>
    </p:spTree>
    <p:extLst>
      <p:ext uri="{BB962C8B-B14F-4D97-AF65-F5344CB8AC3E}">
        <p14:creationId xmlns:p14="http://schemas.microsoft.com/office/powerpoint/2010/main" val="297117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1143000"/>
          </a:xfrm>
        </p:spPr>
        <p:txBody>
          <a:bodyPr/>
          <a:lstStyle/>
          <a:p>
            <a:pPr algn="l"/>
            <a:r>
              <a:rPr lang="en-GB" sz="4000" b="1" dirty="0">
                <a:solidFill>
                  <a:srgbClr val="1DA396"/>
                </a:solidFill>
              </a:rPr>
              <a:t>When required medication </a:t>
            </a:r>
          </a:p>
        </p:txBody>
      </p:sp>
      <p:sp>
        <p:nvSpPr>
          <p:cNvPr id="3" name="Content Placeholder 2"/>
          <p:cNvSpPr>
            <a:spLocks noGrp="1"/>
          </p:cNvSpPr>
          <p:nvPr>
            <p:ph idx="1"/>
          </p:nvPr>
        </p:nvSpPr>
        <p:spPr>
          <a:xfrm>
            <a:off x="899592" y="2132859"/>
            <a:ext cx="7344816" cy="3555967"/>
          </a:xfrm>
        </p:spPr>
        <p:txBody>
          <a:bodyPr/>
          <a:lstStyle/>
          <a:p>
            <a:pPr marL="0" indent="0">
              <a:buNone/>
            </a:pPr>
            <a:endParaRPr lang="en-GB" sz="1200" dirty="0"/>
          </a:p>
          <a:p>
            <a:r>
              <a:rPr lang="en-GB" sz="2800" dirty="0"/>
              <a:t>Support plan to give detail </a:t>
            </a:r>
          </a:p>
          <a:p>
            <a:pPr marL="0" indent="0">
              <a:buNone/>
            </a:pPr>
            <a:endParaRPr lang="en-GB" sz="800" dirty="0"/>
          </a:p>
          <a:p>
            <a:r>
              <a:rPr lang="en-GB" sz="2800" dirty="0"/>
              <a:t>Record on domMAR when not required as ‘N’</a:t>
            </a:r>
          </a:p>
          <a:p>
            <a:pPr marL="0" indent="0">
              <a:buNone/>
            </a:pPr>
            <a:endParaRPr lang="en-GB" sz="800" dirty="0"/>
          </a:p>
          <a:p>
            <a:r>
              <a:rPr lang="en-GB" sz="2800" dirty="0"/>
              <a:t>If a choice of dose is given (e.g. 1 or 2 tablets or 5ml or 10ml) then the carer would need to indicate the dose administered on the domMAR. </a:t>
            </a:r>
          </a:p>
          <a:p>
            <a:endParaRPr lang="en-GB" sz="8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44</a:t>
            </a:fld>
            <a:endParaRPr lang="en-GB" dirty="0"/>
          </a:p>
        </p:txBody>
      </p:sp>
    </p:spTree>
    <p:extLst>
      <p:ext uri="{BB962C8B-B14F-4D97-AF65-F5344CB8AC3E}">
        <p14:creationId xmlns:p14="http://schemas.microsoft.com/office/powerpoint/2010/main" val="3964968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5" y="260648"/>
            <a:ext cx="8056761" cy="1008112"/>
          </a:xfrm>
        </p:spPr>
        <p:txBody>
          <a:bodyPr/>
          <a:lstStyle/>
          <a:p>
            <a:pPr algn="l"/>
            <a:r>
              <a:rPr lang="en-GB" sz="4000" b="1" dirty="0">
                <a:solidFill>
                  <a:srgbClr val="1DA396"/>
                </a:solidFill>
              </a:rPr>
              <a:t>Warfarin - Appendix 4  </a:t>
            </a:r>
          </a:p>
        </p:txBody>
      </p:sp>
      <p:sp>
        <p:nvSpPr>
          <p:cNvPr id="3" name="Content Placeholder 2"/>
          <p:cNvSpPr>
            <a:spLocks noGrp="1"/>
          </p:cNvSpPr>
          <p:nvPr>
            <p:ph idx="1"/>
          </p:nvPr>
        </p:nvSpPr>
        <p:spPr>
          <a:xfrm>
            <a:off x="671513" y="1463008"/>
            <a:ext cx="7924800" cy="4584799"/>
          </a:xfrm>
        </p:spPr>
        <p:txBody>
          <a:bodyPr/>
          <a:lstStyle/>
          <a:p>
            <a:pPr marL="0" indent="0">
              <a:buNone/>
            </a:pPr>
            <a:r>
              <a:rPr lang="en-GB" sz="2800" dirty="0"/>
              <a:t>What is warfarin? It is a blood thinner (anticoagulant) and is used for different reasons:</a:t>
            </a:r>
          </a:p>
          <a:p>
            <a:pPr marL="0" indent="0">
              <a:buNone/>
            </a:pPr>
            <a:endParaRPr lang="en-GB" sz="800" dirty="0"/>
          </a:p>
          <a:p>
            <a:r>
              <a:rPr lang="en-GB" altLang="en-US" sz="2800" dirty="0"/>
              <a:t>DVT – deep venous thrombosis, e.g. in the leg, can also be used to prevent e.g. if been in bed after operation, such as knee/hip surgery - this would be short term. </a:t>
            </a:r>
          </a:p>
          <a:p>
            <a:endParaRPr lang="en-GB" altLang="en-US" sz="800" dirty="0"/>
          </a:p>
          <a:p>
            <a:r>
              <a:rPr lang="en-GB" altLang="en-US" sz="2800" dirty="0"/>
              <a:t>AF –Atrial Fibrillation – heart problem - lifelong.</a:t>
            </a:r>
          </a:p>
          <a:p>
            <a:pPr marL="0" indent="0">
              <a:buNone/>
            </a:pPr>
            <a:endParaRPr lang="en-GB" altLang="en-US" sz="800" dirty="0"/>
          </a:p>
          <a:p>
            <a:r>
              <a:rPr lang="en-GB" altLang="en-US" sz="2800" dirty="0"/>
              <a:t>PE – pulmonary embolism - first time short term but if it occurs again long term. </a:t>
            </a:r>
          </a:p>
          <a:p>
            <a:endParaRPr lang="en-GB" sz="800" dirty="0"/>
          </a:p>
          <a:p>
            <a:endParaRPr lang="en-GB" sz="28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45</a:t>
            </a:fld>
            <a:endParaRPr lang="en-GB" dirty="0"/>
          </a:p>
        </p:txBody>
      </p:sp>
    </p:spTree>
    <p:extLst>
      <p:ext uri="{BB962C8B-B14F-4D97-AF65-F5344CB8AC3E}">
        <p14:creationId xmlns:p14="http://schemas.microsoft.com/office/powerpoint/2010/main" val="712493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52" y="260648"/>
            <a:ext cx="7924800" cy="1143000"/>
          </a:xfrm>
        </p:spPr>
        <p:txBody>
          <a:bodyPr/>
          <a:lstStyle/>
          <a:p>
            <a:pPr algn="l"/>
            <a:r>
              <a:rPr lang="en-GB" sz="4000" b="1" dirty="0">
                <a:solidFill>
                  <a:srgbClr val="1DA396"/>
                </a:solidFill>
              </a:rPr>
              <a:t>Warfarin continued</a:t>
            </a:r>
          </a:p>
        </p:txBody>
      </p:sp>
      <p:sp>
        <p:nvSpPr>
          <p:cNvPr id="3" name="Content Placeholder 2"/>
          <p:cNvSpPr>
            <a:spLocks noGrp="1"/>
          </p:cNvSpPr>
          <p:nvPr>
            <p:ph idx="1"/>
          </p:nvPr>
        </p:nvSpPr>
        <p:spPr>
          <a:xfrm>
            <a:off x="251520" y="1403448"/>
            <a:ext cx="8260232" cy="4838605"/>
          </a:xfrm>
        </p:spPr>
        <p:txBody>
          <a:bodyPr/>
          <a:lstStyle/>
          <a:p>
            <a:pPr marL="914377" lvl="1" indent="-457189">
              <a:buClr>
                <a:srgbClr val="002060"/>
              </a:buClr>
              <a:buFont typeface="Wingdings" pitchFamily="2" charset="2"/>
              <a:buChar char="§"/>
              <a:defRPr/>
            </a:pPr>
            <a:r>
              <a:rPr lang="en-GB" sz="2200" dirty="0">
                <a:latin typeface="Arial" charset="0"/>
              </a:rPr>
              <a:t>Whilst a person is on warfarin they must have a regular blood test called an INR test. The results of the blood test will determine if the dose needs to be increased, decreased or to stay the same</a:t>
            </a:r>
          </a:p>
          <a:p>
            <a:pPr marL="457189" lvl="1" indent="0">
              <a:buClr>
                <a:srgbClr val="002060"/>
              </a:buClr>
              <a:buNone/>
              <a:defRPr/>
            </a:pPr>
            <a:endParaRPr lang="en-GB" sz="1200" dirty="0">
              <a:latin typeface="Arial" charset="0"/>
            </a:endParaRPr>
          </a:p>
          <a:p>
            <a:pPr marL="914377" lvl="1" indent="-457189">
              <a:buClr>
                <a:srgbClr val="002060"/>
              </a:buClr>
              <a:buFont typeface="Wingdings" pitchFamily="2" charset="2"/>
              <a:buChar char="§"/>
              <a:defRPr/>
            </a:pPr>
            <a:r>
              <a:rPr lang="en-GB" sz="2200" dirty="0">
                <a:latin typeface="Arial" charset="0"/>
              </a:rPr>
              <a:t>All dose changes for warfarin should be confirmed in writing by the prescriber. It is safe practice to attach the written confirmation of the dosage, supplied by the anticoagulant clinic or GP, to the domMAR chart. </a:t>
            </a:r>
          </a:p>
          <a:p>
            <a:pPr marL="457189" lvl="1" indent="0">
              <a:buClr>
                <a:srgbClr val="002060"/>
              </a:buClr>
              <a:buNone/>
              <a:defRPr/>
            </a:pPr>
            <a:endParaRPr lang="en-GB" sz="1200" dirty="0">
              <a:latin typeface="Arial" charset="0"/>
            </a:endParaRPr>
          </a:p>
          <a:p>
            <a:pPr marL="914377" lvl="1" indent="-457189">
              <a:buClr>
                <a:srgbClr val="002060"/>
              </a:buClr>
              <a:buFont typeface="Wingdings" pitchFamily="2" charset="2"/>
              <a:buChar char="§"/>
              <a:defRPr/>
            </a:pPr>
            <a:r>
              <a:rPr lang="en-GB" sz="2200" dirty="0">
                <a:latin typeface="Arial" charset="0"/>
              </a:rPr>
              <a:t>The details of the next INR test will also appear on this document which should be fed back to the duty manager a note should be added to the domMAR chart to warn the carer to look for another dose change </a:t>
            </a:r>
          </a:p>
          <a:p>
            <a:pPr marL="914377" lvl="1" indent="-457189">
              <a:buClr>
                <a:srgbClr val="002060"/>
              </a:buClr>
              <a:buFont typeface="Wingdings" pitchFamily="2" charset="2"/>
              <a:buChar char="§"/>
              <a:defRPr/>
            </a:pPr>
            <a:endParaRPr lang="en-GB" sz="2600" dirty="0">
              <a:latin typeface="Arial" charset="0"/>
            </a:endParaRPr>
          </a:p>
          <a:p>
            <a:pPr marL="628635" lvl="1" indent="-171446">
              <a:buClr>
                <a:srgbClr val="002060"/>
              </a:buClr>
              <a:buFont typeface="Wingdings" pitchFamily="2" charset="2"/>
              <a:buChar char="§"/>
              <a:defRPr/>
            </a:pPr>
            <a:endParaRPr lang="en-GB" sz="1200" dirty="0">
              <a:latin typeface="Arial" charset="0"/>
            </a:endParaRPr>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46</a:t>
            </a:fld>
            <a:endParaRPr lang="en-GB" dirty="0"/>
          </a:p>
        </p:txBody>
      </p:sp>
    </p:spTree>
    <p:extLst>
      <p:ext uri="{BB962C8B-B14F-4D97-AF65-F5344CB8AC3E}">
        <p14:creationId xmlns:p14="http://schemas.microsoft.com/office/powerpoint/2010/main" val="46729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19" y="260648"/>
            <a:ext cx="7924800" cy="1143000"/>
          </a:xfrm>
        </p:spPr>
        <p:txBody>
          <a:bodyPr/>
          <a:lstStyle/>
          <a:p>
            <a:pPr algn="l"/>
            <a:r>
              <a:rPr lang="en-GB" sz="4000" b="1" dirty="0">
                <a:solidFill>
                  <a:srgbClr val="1DA396"/>
                </a:solidFill>
              </a:rPr>
              <a:t>Warfarin continued </a:t>
            </a:r>
          </a:p>
        </p:txBody>
      </p:sp>
      <p:sp>
        <p:nvSpPr>
          <p:cNvPr id="3" name="Content Placeholder 2"/>
          <p:cNvSpPr>
            <a:spLocks noGrp="1"/>
          </p:cNvSpPr>
          <p:nvPr>
            <p:ph idx="1"/>
          </p:nvPr>
        </p:nvSpPr>
        <p:spPr>
          <a:xfrm>
            <a:off x="875457" y="1839419"/>
            <a:ext cx="7661427" cy="4369367"/>
          </a:xfrm>
        </p:spPr>
        <p:txBody>
          <a:bodyPr/>
          <a:lstStyle/>
          <a:p>
            <a:r>
              <a:rPr lang="en-GB" sz="2400" dirty="0"/>
              <a:t>Extra care is needed if asked to administer warfarin as it is potentially harmful if not taken correctly.</a:t>
            </a:r>
          </a:p>
          <a:p>
            <a:pPr marL="0" indent="0">
              <a:buNone/>
            </a:pPr>
            <a:endParaRPr lang="en-GB" sz="800" dirty="0"/>
          </a:p>
          <a:p>
            <a:r>
              <a:rPr lang="en-GB" sz="2400" dirty="0"/>
              <a:t>GPs have been asked to change warfarin to an alternative anticoagulant where possible to prevent errors. This new medication has a regular dosing pattern e.g. one daily.</a:t>
            </a:r>
          </a:p>
          <a:p>
            <a:pPr marL="0" indent="0">
              <a:buNone/>
            </a:pPr>
            <a:endParaRPr lang="en-GB" sz="800" dirty="0"/>
          </a:p>
          <a:p>
            <a:r>
              <a:rPr lang="en-GB" sz="2400" dirty="0"/>
              <a:t>If you come across a service user on Warfarin, check to see if an alternative medication has been explored.</a:t>
            </a:r>
          </a:p>
          <a:p>
            <a:pPr marL="0" indent="0">
              <a:buNone/>
            </a:pPr>
            <a:endParaRPr lang="en-GB" sz="800" dirty="0"/>
          </a:p>
          <a:p>
            <a:r>
              <a:rPr lang="en-GB" sz="2400" dirty="0"/>
              <a:t>There may still be some service users where warfarin is the only option.  </a:t>
            </a:r>
          </a:p>
          <a:p>
            <a:pPr marL="0" indent="0">
              <a:buNone/>
            </a:pPr>
            <a:endParaRPr lang="en-GB" sz="800"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47</a:t>
            </a:fld>
            <a:endParaRPr lang="en-GB" dirty="0"/>
          </a:p>
        </p:txBody>
      </p:sp>
    </p:spTree>
    <p:extLst>
      <p:ext uri="{BB962C8B-B14F-4D97-AF65-F5344CB8AC3E}">
        <p14:creationId xmlns:p14="http://schemas.microsoft.com/office/powerpoint/2010/main" val="2785696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52" y="260648"/>
            <a:ext cx="7924800" cy="1143000"/>
          </a:xfrm>
        </p:spPr>
        <p:txBody>
          <a:bodyPr/>
          <a:lstStyle/>
          <a:p>
            <a:pPr algn="l"/>
            <a:r>
              <a:rPr lang="en-GB" sz="4000" b="1" dirty="0">
                <a:solidFill>
                  <a:srgbClr val="1DA396"/>
                </a:solidFill>
              </a:rPr>
              <a:t>Warfarin</a:t>
            </a:r>
          </a:p>
        </p:txBody>
      </p:sp>
      <p:sp>
        <p:nvSpPr>
          <p:cNvPr id="3" name="Content Placeholder 2"/>
          <p:cNvSpPr>
            <a:spLocks noGrp="1"/>
          </p:cNvSpPr>
          <p:nvPr>
            <p:ph idx="1"/>
          </p:nvPr>
        </p:nvSpPr>
        <p:spPr>
          <a:xfrm>
            <a:off x="377828" y="1916832"/>
            <a:ext cx="8228427" cy="3960440"/>
          </a:xfrm>
        </p:spPr>
        <p:txBody>
          <a:bodyPr/>
          <a:lstStyle/>
          <a:p>
            <a:pPr marL="914377" lvl="1" indent="-457189">
              <a:buClr>
                <a:srgbClr val="002060"/>
              </a:buClr>
              <a:buFont typeface="Wingdings" pitchFamily="2" charset="2"/>
              <a:buChar char="§"/>
              <a:defRPr/>
            </a:pPr>
            <a:r>
              <a:rPr lang="en-GB" dirty="0"/>
              <a:t>A verbal message to change the dose should only be accepted in an emergency, always ask for written confirmation as soon as possible</a:t>
            </a:r>
          </a:p>
          <a:p>
            <a:pPr marL="457189" lvl="1" indent="0">
              <a:buClr>
                <a:srgbClr val="002060"/>
              </a:buClr>
              <a:buNone/>
              <a:defRPr/>
            </a:pPr>
            <a:endParaRPr lang="en-GB" sz="1000" dirty="0"/>
          </a:p>
          <a:p>
            <a:pPr marL="914377" lvl="1" indent="-457189">
              <a:buClr>
                <a:srgbClr val="002060"/>
              </a:buClr>
              <a:buFont typeface="Wingdings" pitchFamily="2" charset="2"/>
              <a:buChar char="§"/>
              <a:defRPr/>
            </a:pPr>
            <a:r>
              <a:rPr lang="en-GB" dirty="0"/>
              <a:t>GP should prescribe only 1mg tablets to reduce error</a:t>
            </a:r>
          </a:p>
          <a:p>
            <a:pPr marL="457189" lvl="1" indent="0">
              <a:buClr>
                <a:srgbClr val="002060"/>
              </a:buClr>
              <a:buNone/>
              <a:defRPr/>
            </a:pPr>
            <a:endParaRPr lang="en-GB" sz="1000" dirty="0"/>
          </a:p>
          <a:p>
            <a:pPr marL="914377" lvl="1" indent="-457189">
              <a:buClr>
                <a:srgbClr val="002060"/>
              </a:buClr>
              <a:buFont typeface="Wingdings" pitchFamily="2" charset="2"/>
              <a:buChar char="§"/>
              <a:defRPr/>
            </a:pPr>
            <a:r>
              <a:rPr lang="en-GB" dirty="0"/>
              <a:t>This is the only medication where ‘as directed’ is allowed as the dose may change </a:t>
            </a:r>
          </a:p>
          <a:p>
            <a:pPr marL="914377" lvl="1" indent="-457189">
              <a:buClr>
                <a:srgbClr val="002060"/>
              </a:buClr>
              <a:buFont typeface="Wingdings" pitchFamily="2" charset="2"/>
              <a:buChar char="§"/>
              <a:defRPr/>
            </a:pPr>
            <a:endParaRPr lang="en-GB" sz="1000" dirty="0"/>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48</a:t>
            </a:fld>
            <a:endParaRPr lang="en-GB" dirty="0"/>
          </a:p>
        </p:txBody>
      </p:sp>
    </p:spTree>
    <p:extLst>
      <p:ext uri="{BB962C8B-B14F-4D97-AF65-F5344CB8AC3E}">
        <p14:creationId xmlns:p14="http://schemas.microsoft.com/office/powerpoint/2010/main" val="162970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14856" y="332656"/>
            <a:ext cx="8189592" cy="1143000"/>
          </a:xfrm>
        </p:spPr>
        <p:txBody>
          <a:bodyPr/>
          <a:lstStyle/>
          <a:p>
            <a:pPr algn="l"/>
            <a:r>
              <a:rPr lang="en-GB" sz="4000" b="1" dirty="0">
                <a:solidFill>
                  <a:srgbClr val="1DA396"/>
                </a:solidFill>
              </a:rPr>
              <a:t>Question?</a:t>
            </a:r>
          </a:p>
        </p:txBody>
      </p:sp>
      <p:sp>
        <p:nvSpPr>
          <p:cNvPr id="3" name="Content Placeholder 2"/>
          <p:cNvSpPr>
            <a:spLocks noGrp="1"/>
          </p:cNvSpPr>
          <p:nvPr>
            <p:ph idx="1"/>
          </p:nvPr>
        </p:nvSpPr>
        <p:spPr>
          <a:xfrm>
            <a:off x="671314" y="1751452"/>
            <a:ext cx="7788919" cy="4329608"/>
          </a:xfrm>
        </p:spPr>
        <p:txBody>
          <a:bodyPr/>
          <a:lstStyle/>
          <a:p>
            <a:r>
              <a:rPr lang="en-GB" dirty="0"/>
              <a:t>If you have any concerns about the administration of medication to a service user what should you do???</a:t>
            </a:r>
          </a:p>
          <a:p>
            <a:pPr marL="0" indent="0">
              <a:buNone/>
            </a:pPr>
            <a:endParaRPr lang="en-GB" sz="800" dirty="0"/>
          </a:p>
          <a:p>
            <a:pPr lvl="1"/>
            <a:r>
              <a:rPr lang="en-GB" b="1" dirty="0"/>
              <a:t>Any concerns should be fed back to your line manager </a:t>
            </a:r>
          </a:p>
          <a:p>
            <a:pPr marL="457189" lvl="1" indent="0">
              <a:buNone/>
            </a:pPr>
            <a:endParaRPr lang="en-GB" sz="800" b="1" dirty="0"/>
          </a:p>
          <a:p>
            <a:pPr lvl="1"/>
            <a:r>
              <a:rPr lang="en-GB" dirty="0"/>
              <a:t>Make a note in the diary sheets  and on the domMAR what your concern was and what answer your line manager </a:t>
            </a:r>
          </a:p>
          <a:p>
            <a:pPr marL="457189" lvl="1" indent="0">
              <a:buNone/>
            </a:pPr>
            <a:endParaRPr lang="en-GB" sz="800" dirty="0"/>
          </a:p>
        </p:txBody>
      </p:sp>
      <p:sp>
        <p:nvSpPr>
          <p:cNvPr id="26628" name="Slide Number Placeholder 3"/>
          <p:cNvSpPr>
            <a:spLocks noGrp="1"/>
          </p:cNvSpPr>
          <p:nvPr>
            <p:ph type="sldNum" sz="quarter" idx="12"/>
          </p:nvPr>
        </p:nvSpPr>
        <p:spPr>
          <a:noFill/>
        </p:spPr>
        <p:txBody>
          <a:bodyPr/>
          <a:lstStyle/>
          <a:p>
            <a:fld id="{37E770D9-C68F-43B6-9292-9B5DAC4360B1}" type="slidenum">
              <a:rPr lang="en-GB" smtClean="0"/>
              <a:pPr/>
              <a:t>49</a:t>
            </a:fld>
            <a:endParaRPr lang="en-GB" dirty="0"/>
          </a:p>
        </p:txBody>
      </p:sp>
    </p:spTree>
    <p:extLst>
      <p:ext uri="{BB962C8B-B14F-4D97-AF65-F5344CB8AC3E}">
        <p14:creationId xmlns:p14="http://schemas.microsoft.com/office/powerpoint/2010/main" val="3385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35" y="1"/>
            <a:ext cx="8784976" cy="1455267"/>
          </a:xfrm>
        </p:spPr>
        <p:txBody>
          <a:bodyPr/>
          <a:lstStyle/>
          <a:p>
            <a:pPr algn="l"/>
            <a:r>
              <a:rPr lang="en-GB" sz="4000" b="1" dirty="0">
                <a:solidFill>
                  <a:srgbClr val="1DA396"/>
                </a:solidFill>
              </a:rPr>
              <a:t>Health and Social Care Act 2008 (Regulated Activities) Regulations 2014</a:t>
            </a:r>
          </a:p>
        </p:txBody>
      </p:sp>
      <p:sp>
        <p:nvSpPr>
          <p:cNvPr id="3" name="Content Placeholder 2"/>
          <p:cNvSpPr>
            <a:spLocks noGrp="1"/>
          </p:cNvSpPr>
          <p:nvPr>
            <p:ph idx="1"/>
          </p:nvPr>
        </p:nvSpPr>
        <p:spPr>
          <a:xfrm>
            <a:off x="331643" y="1594889"/>
            <a:ext cx="8664327" cy="4647163"/>
          </a:xfrm>
        </p:spPr>
        <p:txBody>
          <a:bodyPr/>
          <a:lstStyle/>
          <a:p>
            <a:pPr lvl="1">
              <a:spcBef>
                <a:spcPts val="0"/>
              </a:spcBef>
              <a:buFont typeface="Arial" panose="020B0604020202020204" pitchFamily="34" charset="0"/>
              <a:buChar char="•"/>
            </a:pPr>
            <a:r>
              <a:rPr lang="en-GB" altLang="en-US" sz="2600" dirty="0"/>
              <a:t>Details the fundamental standards which service providers must meet.</a:t>
            </a:r>
          </a:p>
          <a:p>
            <a:pPr marL="457189" lvl="1" indent="0">
              <a:spcBef>
                <a:spcPts val="0"/>
              </a:spcBef>
              <a:buNone/>
            </a:pPr>
            <a:endParaRPr lang="en-GB" altLang="en-US" sz="1200" dirty="0"/>
          </a:p>
          <a:p>
            <a:pPr lvl="1">
              <a:spcBef>
                <a:spcPts val="0"/>
              </a:spcBef>
              <a:buFont typeface="Arial" panose="020B0604020202020204" pitchFamily="34" charset="0"/>
              <a:buChar char="•"/>
            </a:pPr>
            <a:r>
              <a:rPr lang="en-GB" altLang="en-US" sz="2600" dirty="0"/>
              <a:t>The safe care and treatment standard (regulation 12) includes “The proper and safe management of medicines” </a:t>
            </a:r>
          </a:p>
          <a:p>
            <a:pPr marL="457189" lvl="1" indent="0">
              <a:spcBef>
                <a:spcPts val="0"/>
              </a:spcBef>
              <a:buNone/>
            </a:pPr>
            <a:endParaRPr lang="en-GB" altLang="en-US" sz="1200" dirty="0"/>
          </a:p>
          <a:p>
            <a:pPr lvl="1">
              <a:spcBef>
                <a:spcPts val="0"/>
              </a:spcBef>
              <a:buFont typeface="Arial" panose="020B0604020202020204" pitchFamily="34" charset="0"/>
              <a:buChar char="•"/>
            </a:pPr>
            <a:r>
              <a:rPr lang="en-GB" altLang="en-US" sz="2600" dirty="0"/>
              <a:t>Other standards are also relevant to medicines, e.g.</a:t>
            </a:r>
          </a:p>
          <a:p>
            <a:pPr marL="1371566" lvl="3" indent="0">
              <a:buNone/>
            </a:pPr>
            <a:r>
              <a:rPr lang="en-GB" altLang="en-US" sz="2400" dirty="0"/>
              <a:t>- Person-centred care </a:t>
            </a:r>
          </a:p>
          <a:p>
            <a:pPr marL="1371566" lvl="3" indent="0">
              <a:buNone/>
            </a:pPr>
            <a:r>
              <a:rPr lang="en-GB" altLang="en-US" sz="2400" dirty="0"/>
              <a:t>- Need for consent </a:t>
            </a:r>
          </a:p>
          <a:p>
            <a:pPr marL="1371566" lvl="3" indent="0">
              <a:buNone/>
            </a:pPr>
            <a:r>
              <a:rPr lang="en-GB" altLang="en-US" sz="2400" dirty="0"/>
              <a:t>- Good governance</a:t>
            </a:r>
          </a:p>
          <a:p>
            <a:pPr marL="1371566" lvl="3" indent="0">
              <a:buNone/>
            </a:pPr>
            <a:r>
              <a:rPr lang="en-GB" altLang="en-US" sz="2400" dirty="0"/>
              <a:t>- Duty of candour</a:t>
            </a:r>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5</a:t>
            </a:fld>
            <a:endParaRPr lang="en-GB" dirty="0"/>
          </a:p>
        </p:txBody>
      </p:sp>
    </p:spTree>
    <p:extLst>
      <p:ext uri="{BB962C8B-B14F-4D97-AF65-F5344CB8AC3E}">
        <p14:creationId xmlns:p14="http://schemas.microsoft.com/office/powerpoint/2010/main" val="3099550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7544" y="332656"/>
            <a:ext cx="8208912" cy="1143000"/>
          </a:xfrm>
        </p:spPr>
        <p:txBody>
          <a:bodyPr/>
          <a:lstStyle/>
          <a:p>
            <a:pPr algn="l"/>
            <a:r>
              <a:rPr lang="en-GB" sz="4000" b="1" dirty="0">
                <a:solidFill>
                  <a:srgbClr val="1DA396"/>
                </a:solidFill>
              </a:rPr>
              <a:t>Recording the Administration of Medication</a:t>
            </a:r>
          </a:p>
        </p:txBody>
      </p:sp>
      <p:pic>
        <p:nvPicPr>
          <p:cNvPr id="27651" name="Content Placeholder 3" descr="Picture2008.03.04_0416.JPG"/>
          <p:cNvPicPr>
            <a:picLocks noGrp="1" noChangeAspect="1"/>
          </p:cNvPicPr>
          <p:nvPr>
            <p:ph sz="half" idx="1"/>
          </p:nvPr>
        </p:nvPicPr>
        <p:blipFill>
          <a:blip r:embed="rId3" cstate="print"/>
          <a:srcRect/>
          <a:stretch>
            <a:fillRect/>
          </a:stretch>
        </p:blipFill>
        <p:spPr>
          <a:xfrm>
            <a:off x="671513" y="2809877"/>
            <a:ext cx="3828480" cy="2828925"/>
          </a:xfrm>
        </p:spPr>
      </p:pic>
      <p:sp>
        <p:nvSpPr>
          <p:cNvPr id="27652" name="Content Placeholder 4"/>
          <p:cNvSpPr>
            <a:spLocks noGrp="1"/>
          </p:cNvSpPr>
          <p:nvPr>
            <p:ph sz="half" idx="2"/>
          </p:nvPr>
        </p:nvSpPr>
        <p:spPr>
          <a:xfrm>
            <a:off x="4580522" y="1999495"/>
            <a:ext cx="4333099" cy="4242556"/>
          </a:xfrm>
        </p:spPr>
        <p:txBody>
          <a:bodyPr/>
          <a:lstStyle/>
          <a:p>
            <a:pPr marL="0" indent="0">
              <a:buNone/>
            </a:pPr>
            <a:endParaRPr lang="en-GB" sz="1000" dirty="0"/>
          </a:p>
          <a:p>
            <a:r>
              <a:rPr lang="en-GB" dirty="0"/>
              <a:t>Care Workers must keep a record of the administration of medication to Service Users.</a:t>
            </a:r>
          </a:p>
          <a:p>
            <a:pPr marL="0" indent="0">
              <a:buNone/>
            </a:pPr>
            <a:endParaRPr lang="en-GB" sz="1000" dirty="0"/>
          </a:p>
          <a:p>
            <a:r>
              <a:rPr lang="en-GB" dirty="0"/>
              <a:t>Domiciliary Medication Administration Record (domMAR)</a:t>
            </a:r>
          </a:p>
          <a:p>
            <a:pPr marL="0" indent="0">
              <a:buNone/>
            </a:pPr>
            <a:endParaRPr lang="en-GB" sz="1000" dirty="0"/>
          </a:p>
        </p:txBody>
      </p:sp>
      <p:sp>
        <p:nvSpPr>
          <p:cNvPr id="27653" name="Slide Number Placeholder 4"/>
          <p:cNvSpPr>
            <a:spLocks noGrp="1"/>
          </p:cNvSpPr>
          <p:nvPr>
            <p:ph type="sldNum" sz="quarter" idx="12"/>
          </p:nvPr>
        </p:nvSpPr>
        <p:spPr>
          <a:noFill/>
        </p:spPr>
        <p:txBody>
          <a:bodyPr/>
          <a:lstStyle/>
          <a:p>
            <a:fld id="{3D7111DD-C23D-4600-A1A1-DDD655EE4536}" type="slidenum">
              <a:rPr lang="en-GB" smtClean="0"/>
              <a:pPr/>
              <a:t>50</a:t>
            </a:fld>
            <a:endParaRPr lang="en-GB" dirty="0"/>
          </a:p>
        </p:txBody>
      </p:sp>
    </p:spTree>
    <p:extLst>
      <p:ext uri="{BB962C8B-B14F-4D97-AF65-F5344CB8AC3E}">
        <p14:creationId xmlns:p14="http://schemas.microsoft.com/office/powerpoint/2010/main" val="2476181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1521" y="298803"/>
            <a:ext cx="8828676" cy="1143000"/>
          </a:xfrm>
        </p:spPr>
        <p:txBody>
          <a:bodyPr/>
          <a:lstStyle/>
          <a:p>
            <a:pPr algn="l"/>
            <a:r>
              <a:rPr lang="en-GB" sz="4000" b="1" dirty="0">
                <a:solidFill>
                  <a:srgbClr val="1DA396"/>
                </a:solidFill>
              </a:rPr>
              <a:t>How does a Service user get a domMAR</a:t>
            </a:r>
          </a:p>
        </p:txBody>
      </p:sp>
      <p:sp>
        <p:nvSpPr>
          <p:cNvPr id="29699" name="Content Placeholder 2"/>
          <p:cNvSpPr>
            <a:spLocks noGrp="1"/>
          </p:cNvSpPr>
          <p:nvPr>
            <p:ph idx="1"/>
          </p:nvPr>
        </p:nvSpPr>
        <p:spPr>
          <a:xfrm>
            <a:off x="377828" y="1283275"/>
            <a:ext cx="5976663" cy="4810023"/>
          </a:xfrm>
        </p:spPr>
        <p:txBody>
          <a:bodyPr/>
          <a:lstStyle/>
          <a:p>
            <a:r>
              <a:rPr lang="en-GB" sz="2600" dirty="0"/>
              <a:t>The Community Wellbeing Team use the Fullers Assessment tool during the Service users assessment of need and if medication administration is required they complete the domMAR request form and send it to the service users normal pharmacy.</a:t>
            </a:r>
          </a:p>
          <a:p>
            <a:pPr marL="0" indent="0">
              <a:buNone/>
            </a:pPr>
            <a:endParaRPr lang="en-GB" sz="1000" dirty="0"/>
          </a:p>
          <a:p>
            <a:r>
              <a:rPr lang="en-GB" sz="2600" dirty="0"/>
              <a:t>Community Pharmacies, Dispensing Practices and Hospitals </a:t>
            </a:r>
            <a:r>
              <a:rPr lang="en-GB" sz="2600" b="1" dirty="0"/>
              <a:t>can only </a:t>
            </a:r>
            <a:r>
              <a:rPr lang="en-GB" sz="2600" dirty="0"/>
              <a:t>provide the domMAR once they have received the domMAR request form.</a:t>
            </a:r>
          </a:p>
          <a:p>
            <a:endParaRPr lang="en-GB" dirty="0"/>
          </a:p>
        </p:txBody>
      </p:sp>
      <p:pic>
        <p:nvPicPr>
          <p:cNvPr id="29700" name="Picture 3" descr="Picture2008.03.04_0421.JPG"/>
          <p:cNvPicPr>
            <a:picLocks noChangeAspect="1"/>
          </p:cNvPicPr>
          <p:nvPr/>
        </p:nvPicPr>
        <p:blipFill>
          <a:blip r:embed="rId3" cstate="print"/>
          <a:srcRect/>
          <a:stretch>
            <a:fillRect/>
          </a:stretch>
        </p:blipFill>
        <p:spPr bwMode="auto">
          <a:xfrm>
            <a:off x="6732240" y="3245136"/>
            <a:ext cx="2245992" cy="1696035"/>
          </a:xfrm>
          <a:prstGeom prst="rect">
            <a:avLst/>
          </a:prstGeom>
          <a:noFill/>
          <a:ln w="9525">
            <a:noFill/>
            <a:miter lim="800000"/>
            <a:headEnd/>
            <a:tailEnd/>
          </a:ln>
        </p:spPr>
      </p:pic>
      <p:sp>
        <p:nvSpPr>
          <p:cNvPr id="29701" name="Slide Number Placeholder 4"/>
          <p:cNvSpPr>
            <a:spLocks noGrp="1"/>
          </p:cNvSpPr>
          <p:nvPr>
            <p:ph type="sldNum" sz="quarter" idx="12"/>
          </p:nvPr>
        </p:nvSpPr>
        <p:spPr>
          <a:noFill/>
        </p:spPr>
        <p:txBody>
          <a:bodyPr/>
          <a:lstStyle/>
          <a:p>
            <a:fld id="{F908AD50-C993-477F-9A42-4A27F9A3147E}" type="slidenum">
              <a:rPr lang="en-GB" smtClean="0"/>
              <a:pPr/>
              <a:t>51</a:t>
            </a:fld>
            <a:endParaRPr lang="en-GB" dirty="0"/>
          </a:p>
        </p:txBody>
      </p:sp>
    </p:spTree>
    <p:extLst>
      <p:ext uri="{BB962C8B-B14F-4D97-AF65-F5344CB8AC3E}">
        <p14:creationId xmlns:p14="http://schemas.microsoft.com/office/powerpoint/2010/main" val="1158734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197260" y="-1197260"/>
            <a:ext cx="6858000" cy="9252520"/>
          </a:xfrm>
        </p:spPr>
      </p:pic>
    </p:spTree>
    <p:extLst>
      <p:ext uri="{BB962C8B-B14F-4D97-AF65-F5344CB8AC3E}">
        <p14:creationId xmlns:p14="http://schemas.microsoft.com/office/powerpoint/2010/main" val="1860022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552" y="0"/>
            <a:ext cx="9540552" cy="7650088"/>
          </a:xfrm>
        </p:spPr>
      </p:pic>
    </p:spTree>
    <p:extLst>
      <p:ext uri="{BB962C8B-B14F-4D97-AF65-F5344CB8AC3E}">
        <p14:creationId xmlns:p14="http://schemas.microsoft.com/office/powerpoint/2010/main" val="1591996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1520" y="332656"/>
            <a:ext cx="8562528" cy="1143000"/>
          </a:xfrm>
        </p:spPr>
        <p:txBody>
          <a:bodyPr/>
          <a:lstStyle/>
          <a:p>
            <a:pPr algn="l"/>
            <a:r>
              <a:rPr lang="en-GB" sz="3200" b="1" dirty="0">
                <a:solidFill>
                  <a:srgbClr val="1DA396"/>
                </a:solidFill>
              </a:rPr>
              <a:t>How do Community Pharmacies, Dispensing Practices or Hospitals prepare domMARS?        </a:t>
            </a:r>
          </a:p>
        </p:txBody>
      </p:sp>
      <p:sp>
        <p:nvSpPr>
          <p:cNvPr id="30723" name="Content Placeholder 2"/>
          <p:cNvSpPr>
            <a:spLocks noGrp="1"/>
          </p:cNvSpPr>
          <p:nvPr>
            <p:ph idx="1"/>
          </p:nvPr>
        </p:nvSpPr>
        <p:spPr>
          <a:xfrm>
            <a:off x="467544" y="2132856"/>
            <a:ext cx="8347048" cy="3822328"/>
          </a:xfrm>
        </p:spPr>
        <p:txBody>
          <a:bodyPr/>
          <a:lstStyle/>
          <a:p>
            <a:r>
              <a:rPr lang="en-GB" sz="2800" dirty="0"/>
              <a:t>domMARs are prepared via an NHS Enhanced Service – under Standard Operating procedures</a:t>
            </a:r>
          </a:p>
          <a:p>
            <a:endParaRPr lang="en-GB" sz="800" dirty="0"/>
          </a:p>
          <a:p>
            <a:r>
              <a:rPr lang="en-GB" sz="2800" dirty="0"/>
              <a:t>Duplicate prescription labels are applied to the domMAR at the time of dispensing the prescription and made them tamper evident</a:t>
            </a:r>
          </a:p>
          <a:p>
            <a:pPr marL="0" indent="0">
              <a:buNone/>
            </a:pPr>
            <a:endParaRPr lang="en-GB" sz="800" dirty="0"/>
          </a:p>
          <a:p>
            <a:r>
              <a:rPr lang="en-GB" sz="2800" dirty="0"/>
              <a:t>Community Pharmacies, Dispensing Practices and Hospitals </a:t>
            </a:r>
            <a:r>
              <a:rPr lang="en-GB" sz="2800" b="1" dirty="0"/>
              <a:t>can not </a:t>
            </a:r>
            <a:r>
              <a:rPr lang="en-GB" sz="2800" dirty="0"/>
              <a:t>give out copy labels</a:t>
            </a:r>
          </a:p>
          <a:p>
            <a:pPr marL="0" indent="0">
              <a:buNone/>
            </a:pPr>
            <a:endParaRPr lang="en-GB" sz="800" dirty="0"/>
          </a:p>
        </p:txBody>
      </p:sp>
      <p:sp>
        <p:nvSpPr>
          <p:cNvPr id="30724" name="Slide Number Placeholder 3"/>
          <p:cNvSpPr>
            <a:spLocks noGrp="1"/>
          </p:cNvSpPr>
          <p:nvPr>
            <p:ph type="sldNum" sz="quarter" idx="12"/>
          </p:nvPr>
        </p:nvSpPr>
        <p:spPr>
          <a:noFill/>
        </p:spPr>
        <p:txBody>
          <a:bodyPr/>
          <a:lstStyle/>
          <a:p>
            <a:fld id="{654192D5-6A87-460E-A32F-BA966B41936C}" type="slidenum">
              <a:rPr lang="en-GB" smtClean="0"/>
              <a:pPr/>
              <a:t>54</a:t>
            </a:fld>
            <a:endParaRPr lang="en-GB" dirty="0"/>
          </a:p>
        </p:txBody>
      </p:sp>
    </p:spTree>
    <p:extLst>
      <p:ext uri="{BB962C8B-B14F-4D97-AF65-F5344CB8AC3E}">
        <p14:creationId xmlns:p14="http://schemas.microsoft.com/office/powerpoint/2010/main" val="2040554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55083" y="193178"/>
            <a:ext cx="7992888" cy="715545"/>
          </a:xfrm>
        </p:spPr>
        <p:txBody>
          <a:bodyPr/>
          <a:lstStyle/>
          <a:p>
            <a:pPr algn="l"/>
            <a:r>
              <a:rPr lang="en-GB" sz="4000" b="1" dirty="0">
                <a:solidFill>
                  <a:srgbClr val="1DA396"/>
                </a:solidFill>
              </a:rPr>
              <a:t>domMARs</a:t>
            </a:r>
          </a:p>
        </p:txBody>
      </p:sp>
      <p:sp>
        <p:nvSpPr>
          <p:cNvPr id="28675" name="Content Placeholder 4"/>
          <p:cNvSpPr>
            <a:spLocks noGrp="1"/>
          </p:cNvSpPr>
          <p:nvPr>
            <p:ph idx="1"/>
          </p:nvPr>
        </p:nvSpPr>
        <p:spPr>
          <a:xfrm>
            <a:off x="547071" y="1163827"/>
            <a:ext cx="8208912" cy="4829271"/>
          </a:xfrm>
        </p:spPr>
        <p:txBody>
          <a:bodyPr/>
          <a:lstStyle/>
          <a:p>
            <a:r>
              <a:rPr lang="en-GB" sz="2200" dirty="0"/>
              <a:t>All medications administered by the carer should appear on the domMAR. </a:t>
            </a:r>
          </a:p>
          <a:p>
            <a:endParaRPr lang="en-GB" sz="800" dirty="0"/>
          </a:p>
          <a:p>
            <a:r>
              <a:rPr lang="en-GB" sz="2200" dirty="0"/>
              <a:t>External/Cream only domMARs may be used if the carer is only administering e.g. creams or patches. </a:t>
            </a:r>
          </a:p>
          <a:p>
            <a:endParaRPr lang="en-GB" sz="800" dirty="0"/>
          </a:p>
          <a:p>
            <a:r>
              <a:rPr lang="en-GB" sz="2200" dirty="0"/>
              <a:t>Care Workers record the administration of the medications the Support Plan states. It is important that the carer only administers those medications listed in the support plan (unless short term medications e.g. anti-biotics).</a:t>
            </a:r>
          </a:p>
          <a:p>
            <a:endParaRPr lang="en-GB" sz="800" dirty="0"/>
          </a:p>
          <a:p>
            <a:r>
              <a:rPr lang="en-GB" sz="2200" dirty="0"/>
              <a:t>Once fully completed a domMAR should be returned to the Care Providers office for safe storage for eight years.</a:t>
            </a:r>
          </a:p>
          <a:p>
            <a:pPr marL="0" indent="0">
              <a:buNone/>
            </a:pPr>
            <a:endParaRPr lang="en-GB" sz="800" dirty="0"/>
          </a:p>
          <a:p>
            <a:r>
              <a:rPr lang="en-GB" sz="2200" dirty="0"/>
              <a:t>The Care Provider should monitor and review the service provided via monthly audits of domMAR charts</a:t>
            </a:r>
          </a:p>
          <a:p>
            <a:pPr>
              <a:buFont typeface="Wingdings" pitchFamily="2" charset="2"/>
              <a:buNone/>
            </a:pPr>
            <a:r>
              <a:rPr lang="en-GB" dirty="0"/>
              <a:t> </a:t>
            </a:r>
            <a:endParaRPr lang="en-GB" sz="800" dirty="0"/>
          </a:p>
        </p:txBody>
      </p:sp>
      <p:sp>
        <p:nvSpPr>
          <p:cNvPr id="28676" name="Slide Number Placeholder 3"/>
          <p:cNvSpPr>
            <a:spLocks noGrp="1"/>
          </p:cNvSpPr>
          <p:nvPr>
            <p:ph type="sldNum" sz="quarter" idx="12"/>
          </p:nvPr>
        </p:nvSpPr>
        <p:spPr>
          <a:noFill/>
        </p:spPr>
        <p:txBody>
          <a:bodyPr/>
          <a:lstStyle/>
          <a:p>
            <a:fld id="{53DDAA8F-9890-4FE6-B5E3-E4EFA523A5A4}" type="slidenum">
              <a:rPr lang="en-GB" smtClean="0"/>
              <a:pPr/>
              <a:t>55</a:t>
            </a:fld>
            <a:endParaRPr lang="en-GB" dirty="0"/>
          </a:p>
        </p:txBody>
      </p:sp>
    </p:spTree>
    <p:extLst>
      <p:ext uri="{BB962C8B-B14F-4D97-AF65-F5344CB8AC3E}">
        <p14:creationId xmlns:p14="http://schemas.microsoft.com/office/powerpoint/2010/main" val="2646728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1" y="260648"/>
            <a:ext cx="8424665" cy="1143000"/>
          </a:xfrm>
        </p:spPr>
        <p:txBody>
          <a:bodyPr/>
          <a:lstStyle/>
          <a:p>
            <a:pPr algn="l"/>
            <a:r>
              <a:rPr lang="en-GB" sz="4000" b="1" dirty="0">
                <a:solidFill>
                  <a:srgbClr val="1DA396"/>
                </a:solidFill>
              </a:rPr>
              <a:t>Mid-month medications </a:t>
            </a:r>
          </a:p>
        </p:txBody>
      </p:sp>
      <p:sp>
        <p:nvSpPr>
          <p:cNvPr id="3" name="Content Placeholder 2"/>
          <p:cNvSpPr>
            <a:spLocks noGrp="1"/>
          </p:cNvSpPr>
          <p:nvPr>
            <p:ph idx="1"/>
          </p:nvPr>
        </p:nvSpPr>
        <p:spPr>
          <a:xfrm>
            <a:off x="539553" y="1387166"/>
            <a:ext cx="8208640" cy="4854887"/>
          </a:xfrm>
        </p:spPr>
        <p:txBody>
          <a:bodyPr/>
          <a:lstStyle/>
          <a:p>
            <a:r>
              <a:rPr lang="en-GB" sz="2800" dirty="0"/>
              <a:t>If a prescription is given mid month then the domMAR should be taken to the Pharmacy/ Dispensing Practice with the prescription to obtain the medication and update the domMAR. </a:t>
            </a:r>
          </a:p>
          <a:p>
            <a:pPr marL="0" indent="0">
              <a:buNone/>
            </a:pPr>
            <a:endParaRPr lang="en-GB" sz="800" dirty="0"/>
          </a:p>
          <a:p>
            <a:r>
              <a:rPr lang="en-GB" sz="2800" dirty="0"/>
              <a:t>If this is not possible the pharmacy may provide a second domMAR and it should be labelled 2 of 2 to indicate this is a second chart.</a:t>
            </a:r>
          </a:p>
          <a:p>
            <a:pPr marL="0" indent="0">
              <a:buNone/>
            </a:pPr>
            <a:endParaRPr lang="en-GB" sz="800" dirty="0"/>
          </a:p>
          <a:p>
            <a:r>
              <a:rPr lang="en-GB" sz="2800" dirty="0"/>
              <a:t>If this is not possible then the carer may be directed to handwrite the medication onto the chart following a safe procedure.</a:t>
            </a:r>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56</a:t>
            </a:fld>
            <a:endParaRPr lang="en-GB" dirty="0"/>
          </a:p>
        </p:txBody>
      </p:sp>
    </p:spTree>
    <p:extLst>
      <p:ext uri="{BB962C8B-B14F-4D97-AF65-F5344CB8AC3E}">
        <p14:creationId xmlns:p14="http://schemas.microsoft.com/office/powerpoint/2010/main" val="202820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5" y="332657"/>
            <a:ext cx="7873504" cy="1379355"/>
          </a:xfrm>
        </p:spPr>
        <p:txBody>
          <a:bodyPr/>
          <a:lstStyle/>
          <a:p>
            <a:pPr algn="l"/>
            <a:r>
              <a:rPr lang="en-GB" sz="4000" b="1" dirty="0">
                <a:solidFill>
                  <a:srgbClr val="1DA396"/>
                </a:solidFill>
              </a:rPr>
              <a:t>Handwriting charts - Appendix 3 of the policy</a:t>
            </a:r>
            <a:br>
              <a:rPr lang="en-GB" dirty="0"/>
            </a:br>
            <a:br>
              <a:rPr lang="en-GB" dirty="0"/>
            </a:br>
            <a:endParaRPr lang="en-GB" dirty="0"/>
          </a:p>
        </p:txBody>
      </p:sp>
      <p:sp>
        <p:nvSpPr>
          <p:cNvPr id="3" name="Content Placeholder 2"/>
          <p:cNvSpPr>
            <a:spLocks noGrp="1"/>
          </p:cNvSpPr>
          <p:nvPr>
            <p:ph idx="1"/>
          </p:nvPr>
        </p:nvSpPr>
        <p:spPr>
          <a:xfrm>
            <a:off x="851997" y="2597045"/>
            <a:ext cx="7693025" cy="3639219"/>
          </a:xfrm>
        </p:spPr>
        <p:txBody>
          <a:bodyPr/>
          <a:lstStyle/>
          <a:p>
            <a:pPr marL="0" indent="0">
              <a:buNone/>
            </a:pPr>
            <a:r>
              <a:rPr lang="en-GB" sz="2800" dirty="0"/>
              <a:t>May be necessary due to: </a:t>
            </a:r>
          </a:p>
          <a:p>
            <a:pPr marL="0" indent="0">
              <a:buNone/>
            </a:pPr>
            <a:endParaRPr lang="en-GB" sz="1600" dirty="0"/>
          </a:p>
          <a:p>
            <a:r>
              <a:rPr lang="en-GB" sz="2800" dirty="0"/>
              <a:t>New mid-month medication where there is no other option </a:t>
            </a:r>
          </a:p>
          <a:p>
            <a:pPr marL="0" indent="0">
              <a:buNone/>
            </a:pPr>
            <a:endParaRPr lang="en-GB" sz="1600" dirty="0"/>
          </a:p>
          <a:p>
            <a:r>
              <a:rPr lang="en-GB" sz="2800" dirty="0"/>
              <a:t>Change in dose following hospital discharge</a:t>
            </a:r>
          </a:p>
          <a:p>
            <a:endParaRPr lang="en-GB" sz="16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57</a:t>
            </a:fld>
            <a:endParaRPr lang="en-GB" dirty="0"/>
          </a:p>
        </p:txBody>
      </p:sp>
    </p:spTree>
    <p:extLst>
      <p:ext uri="{BB962C8B-B14F-4D97-AF65-F5344CB8AC3E}">
        <p14:creationId xmlns:p14="http://schemas.microsoft.com/office/powerpoint/2010/main" val="3707289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32656"/>
            <a:ext cx="8280920" cy="936104"/>
          </a:xfrm>
        </p:spPr>
        <p:txBody>
          <a:bodyPr/>
          <a:lstStyle/>
          <a:p>
            <a:pPr algn="l"/>
            <a:r>
              <a:rPr lang="en-GB" sz="4000" b="1" dirty="0">
                <a:solidFill>
                  <a:srgbClr val="1DA396"/>
                </a:solidFill>
              </a:rPr>
              <a:t>Handwriting charts - process</a:t>
            </a:r>
          </a:p>
        </p:txBody>
      </p:sp>
      <p:sp>
        <p:nvSpPr>
          <p:cNvPr id="3" name="Content Placeholder 2"/>
          <p:cNvSpPr>
            <a:spLocks noGrp="1"/>
          </p:cNvSpPr>
          <p:nvPr>
            <p:ph idx="1"/>
          </p:nvPr>
        </p:nvSpPr>
        <p:spPr>
          <a:xfrm>
            <a:off x="671515" y="1534147"/>
            <a:ext cx="8237399" cy="4707904"/>
          </a:xfrm>
        </p:spPr>
        <p:txBody>
          <a:bodyPr/>
          <a:lstStyle/>
          <a:p>
            <a:r>
              <a:rPr lang="en-GB" sz="2800" dirty="0"/>
              <a:t>Confirm the need with duty manager</a:t>
            </a:r>
          </a:p>
          <a:p>
            <a:pPr marL="0" indent="0">
              <a:buNone/>
            </a:pPr>
            <a:endParaRPr lang="en-GB" sz="800" dirty="0"/>
          </a:p>
          <a:p>
            <a:r>
              <a:rPr lang="en-GB" sz="2800" dirty="0"/>
              <a:t>Duty manager to direct only trained carers to handwrite the chart</a:t>
            </a:r>
          </a:p>
          <a:p>
            <a:pPr marL="0" indent="0">
              <a:buNone/>
            </a:pPr>
            <a:endParaRPr lang="en-GB" sz="800" dirty="0"/>
          </a:p>
          <a:p>
            <a:r>
              <a:rPr lang="en-GB" sz="2800" dirty="0"/>
              <a:t>Copy exactly the medication labelled by the pharmacy including any warnings e.g. take after food </a:t>
            </a:r>
          </a:p>
          <a:p>
            <a:pPr marL="0" indent="0">
              <a:buNone/>
            </a:pPr>
            <a:endParaRPr lang="en-GB" sz="800" dirty="0"/>
          </a:p>
          <a:p>
            <a:r>
              <a:rPr lang="en-GB" sz="2800" dirty="0"/>
              <a:t>Use 2 spaces if needed </a:t>
            </a:r>
          </a:p>
          <a:p>
            <a:pPr marL="0" indent="0">
              <a:buNone/>
            </a:pPr>
            <a:endParaRPr lang="en-GB" sz="800" dirty="0"/>
          </a:p>
          <a:p>
            <a:r>
              <a:rPr lang="en-GB" sz="2800" dirty="0"/>
              <a:t>Write in black ink and initial domMAR</a:t>
            </a:r>
          </a:p>
          <a:p>
            <a:pPr marL="0" indent="0">
              <a:buNone/>
            </a:pPr>
            <a:endParaRPr lang="en-GB" sz="800" dirty="0"/>
          </a:p>
          <a:p>
            <a:r>
              <a:rPr lang="en-GB" sz="2800" dirty="0"/>
              <a:t>Next carer going in to check entry and initial </a:t>
            </a:r>
          </a:p>
          <a:p>
            <a:pPr marL="0" indent="0">
              <a:buNone/>
            </a:pPr>
            <a:endParaRPr lang="en-GB" sz="800" dirty="0"/>
          </a:p>
          <a:p>
            <a:endParaRPr lang="en-GB" sz="2800" dirty="0"/>
          </a:p>
          <a:p>
            <a:endParaRPr lang="en-GB" sz="28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58</a:t>
            </a:fld>
            <a:endParaRPr lang="en-GB" dirty="0"/>
          </a:p>
        </p:txBody>
      </p:sp>
    </p:spTree>
    <p:extLst>
      <p:ext uri="{BB962C8B-B14F-4D97-AF65-F5344CB8AC3E}">
        <p14:creationId xmlns:p14="http://schemas.microsoft.com/office/powerpoint/2010/main" val="1863045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DCD9-B74C-4397-8516-C6770B5798B4}"/>
              </a:ext>
            </a:extLst>
          </p:cNvPr>
          <p:cNvSpPr>
            <a:spLocks noGrp="1"/>
          </p:cNvSpPr>
          <p:nvPr>
            <p:ph type="title"/>
          </p:nvPr>
        </p:nvSpPr>
        <p:spPr>
          <a:xfrm>
            <a:off x="395536" y="332656"/>
            <a:ext cx="8424936" cy="1143000"/>
          </a:xfrm>
        </p:spPr>
        <p:txBody>
          <a:bodyPr/>
          <a:lstStyle/>
          <a:p>
            <a:pPr algn="l"/>
            <a:r>
              <a:rPr lang="en-GB" sz="4000" b="1" dirty="0">
                <a:solidFill>
                  <a:srgbClr val="1DA396"/>
                </a:solidFill>
              </a:rPr>
              <a:t>Electronic Medication Administration Records (</a:t>
            </a:r>
            <a:r>
              <a:rPr lang="en-GB" sz="4000" b="1" dirty="0" err="1">
                <a:solidFill>
                  <a:srgbClr val="1DA396"/>
                </a:solidFill>
              </a:rPr>
              <a:t>eMARs</a:t>
            </a:r>
            <a:r>
              <a:rPr lang="en-GB" sz="4000" b="1" dirty="0">
                <a:solidFill>
                  <a:srgbClr val="1DA396"/>
                </a:solidFill>
              </a:rPr>
              <a:t>)</a:t>
            </a:r>
            <a:endParaRPr lang="en-GB" sz="4000" dirty="0"/>
          </a:p>
        </p:txBody>
      </p:sp>
      <p:sp>
        <p:nvSpPr>
          <p:cNvPr id="3" name="Content Placeholder 2">
            <a:extLst>
              <a:ext uri="{FF2B5EF4-FFF2-40B4-BE49-F238E27FC236}">
                <a16:creationId xmlns:a16="http://schemas.microsoft.com/office/drawing/2014/main" id="{3DB2CB09-AA11-4ED4-9AFE-ED44D32CC9C4}"/>
              </a:ext>
            </a:extLst>
          </p:cNvPr>
          <p:cNvSpPr>
            <a:spLocks noGrp="1"/>
          </p:cNvSpPr>
          <p:nvPr>
            <p:ph idx="1"/>
          </p:nvPr>
        </p:nvSpPr>
        <p:spPr>
          <a:xfrm>
            <a:off x="539552" y="1844824"/>
            <a:ext cx="8280920" cy="4392488"/>
          </a:xfrm>
        </p:spPr>
        <p:txBody>
          <a:bodyPr/>
          <a:lstStyle/>
          <a:p>
            <a:pPr marL="0" indent="0">
              <a:spcBef>
                <a:spcPts val="600"/>
              </a:spcBef>
              <a:buNone/>
            </a:pPr>
            <a:r>
              <a:rPr lang="en-GB" sz="3000" dirty="0"/>
              <a:t>Currently there are 2 systems in operation:</a:t>
            </a:r>
          </a:p>
          <a:p>
            <a:pPr>
              <a:spcBef>
                <a:spcPts val="1800"/>
              </a:spcBef>
            </a:pPr>
            <a:r>
              <a:rPr lang="en-GB" sz="3000" dirty="0"/>
              <a:t>The community Pharmacist enters the service user’s medication onto the </a:t>
            </a:r>
            <a:r>
              <a:rPr lang="en-GB" sz="3000" dirty="0" err="1"/>
              <a:t>eMAR</a:t>
            </a:r>
            <a:r>
              <a:rPr lang="en-GB" sz="3000" dirty="0"/>
              <a:t> via a portal. (This is the preferred system).</a:t>
            </a:r>
          </a:p>
          <a:p>
            <a:pPr>
              <a:spcBef>
                <a:spcPts val="1800"/>
              </a:spcBef>
            </a:pPr>
            <a:r>
              <a:rPr lang="en-GB" sz="3000" dirty="0"/>
              <a:t>The DCA staff enter the service user’s medication onto their own system. Only trained and competent staff must do this and a 6 monthly audit must be undertaken.</a:t>
            </a:r>
            <a:r>
              <a:rPr lang="en-GB" dirty="0"/>
              <a:t> </a:t>
            </a:r>
          </a:p>
          <a:p>
            <a:endParaRPr lang="en-GB" dirty="0"/>
          </a:p>
          <a:p>
            <a:pPr marL="0" indent="0">
              <a:buNone/>
            </a:pPr>
            <a:endParaRPr lang="en-GB" dirty="0"/>
          </a:p>
        </p:txBody>
      </p:sp>
    </p:spTree>
    <p:extLst>
      <p:ext uri="{BB962C8B-B14F-4D97-AF65-F5344CB8AC3E}">
        <p14:creationId xmlns:p14="http://schemas.microsoft.com/office/powerpoint/2010/main" val="88671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0" y="122564"/>
            <a:ext cx="8430108" cy="865336"/>
          </a:xfrm>
        </p:spPr>
        <p:txBody>
          <a:bodyPr/>
          <a:lstStyle/>
          <a:p>
            <a:pPr algn="l"/>
            <a:r>
              <a:rPr lang="en-GB" sz="4000" b="1" dirty="0">
                <a:solidFill>
                  <a:srgbClr val="1DA396"/>
                </a:solidFill>
              </a:rPr>
              <a:t> Roles and Responsibilities</a:t>
            </a:r>
          </a:p>
        </p:txBody>
      </p:sp>
      <p:sp>
        <p:nvSpPr>
          <p:cNvPr id="3" name="Content Placeholder 2"/>
          <p:cNvSpPr>
            <a:spLocks noGrp="1"/>
          </p:cNvSpPr>
          <p:nvPr>
            <p:ph idx="1"/>
          </p:nvPr>
        </p:nvSpPr>
        <p:spPr>
          <a:xfrm>
            <a:off x="323528" y="987900"/>
            <a:ext cx="8568952" cy="5256584"/>
          </a:xfrm>
        </p:spPr>
        <p:txBody>
          <a:bodyPr/>
          <a:lstStyle/>
          <a:p>
            <a:pPr marL="0" indent="0">
              <a:buNone/>
            </a:pPr>
            <a:r>
              <a:rPr lang="en-GB" sz="2800" dirty="0"/>
              <a:t>What are the roles and responsibilities of :</a:t>
            </a:r>
          </a:p>
          <a:p>
            <a:pPr marL="0" indent="0">
              <a:buNone/>
            </a:pPr>
            <a:endParaRPr lang="en-GB" sz="1000" dirty="0"/>
          </a:p>
          <a:p>
            <a:pPr lvl="1">
              <a:buSzPct val="82000"/>
              <a:buFont typeface="Arial" panose="020B0604020202020204" pitchFamily="34" charset="0"/>
              <a:buChar char="•"/>
            </a:pPr>
            <a:r>
              <a:rPr lang="en-GB" dirty="0"/>
              <a:t>The Service User?</a:t>
            </a:r>
          </a:p>
          <a:p>
            <a:pPr lvl="1">
              <a:buFont typeface="Arial" panose="020B0604020202020204" pitchFamily="34" charset="0"/>
              <a:buChar char="•"/>
            </a:pPr>
            <a:r>
              <a:rPr lang="en-GB" dirty="0"/>
              <a:t>Community Wellbeing Teams (formerly Care Management)?</a:t>
            </a:r>
          </a:p>
          <a:p>
            <a:pPr lvl="1">
              <a:buFont typeface="Arial" panose="020B0604020202020204" pitchFamily="34" charset="0"/>
              <a:buChar char="•"/>
            </a:pPr>
            <a:r>
              <a:rPr lang="en-GB" dirty="0"/>
              <a:t>Care Agencies?</a:t>
            </a:r>
          </a:p>
          <a:p>
            <a:pPr lvl="1">
              <a:buFont typeface="Arial" panose="020B0604020202020204" pitchFamily="34" charset="0"/>
              <a:buChar char="•"/>
            </a:pPr>
            <a:r>
              <a:rPr lang="en-GB" dirty="0"/>
              <a:t>Care workers?</a:t>
            </a:r>
          </a:p>
          <a:p>
            <a:pPr lvl="1">
              <a:buFont typeface="Arial" panose="020B0604020202020204" pitchFamily="34" charset="0"/>
              <a:buChar char="•"/>
            </a:pPr>
            <a:r>
              <a:rPr lang="en-GB" dirty="0"/>
              <a:t>GP?</a:t>
            </a:r>
          </a:p>
          <a:p>
            <a:pPr lvl="1">
              <a:buFont typeface="Arial" panose="020B0604020202020204" pitchFamily="34" charset="0"/>
              <a:buChar char="•"/>
            </a:pPr>
            <a:r>
              <a:rPr lang="en-GB" dirty="0"/>
              <a:t>Dispensers?</a:t>
            </a:r>
          </a:p>
          <a:p>
            <a:pPr lvl="1">
              <a:spcBef>
                <a:spcPts val="600"/>
              </a:spcBef>
              <a:buFont typeface="Arial" panose="020B0604020202020204" pitchFamily="34" charset="0"/>
              <a:buChar char="•"/>
            </a:pPr>
            <a:r>
              <a:rPr lang="en-GB" dirty="0"/>
              <a:t>Nursing  Personnel?</a:t>
            </a:r>
          </a:p>
          <a:p>
            <a:pPr marL="0" indent="0">
              <a:buNone/>
            </a:pPr>
            <a:r>
              <a:rPr lang="en-GB" sz="2800" dirty="0"/>
              <a:t>Refer to your pre-workshop booklet for full details</a:t>
            </a:r>
          </a:p>
          <a:p>
            <a:pPr marL="0" indent="0">
              <a:buNone/>
            </a:pPr>
            <a:r>
              <a:rPr lang="en-GB" sz="2800" dirty="0"/>
              <a:t> </a:t>
            </a:r>
            <a:endParaRPr lang="en-GB" sz="10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6</a:t>
            </a:fld>
            <a:endParaRPr lang="en-GB" dirty="0"/>
          </a:p>
        </p:txBody>
      </p:sp>
    </p:spTree>
    <p:extLst>
      <p:ext uri="{BB962C8B-B14F-4D97-AF65-F5344CB8AC3E}">
        <p14:creationId xmlns:p14="http://schemas.microsoft.com/office/powerpoint/2010/main" val="338766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BEA8-3749-4A6B-A295-16DD6814527C}"/>
              </a:ext>
            </a:extLst>
          </p:cNvPr>
          <p:cNvSpPr>
            <a:spLocks noGrp="1"/>
          </p:cNvSpPr>
          <p:nvPr>
            <p:ph type="title"/>
          </p:nvPr>
        </p:nvSpPr>
        <p:spPr>
          <a:xfrm>
            <a:off x="431540" y="200025"/>
            <a:ext cx="8280920" cy="1143000"/>
          </a:xfrm>
        </p:spPr>
        <p:txBody>
          <a:bodyPr/>
          <a:lstStyle/>
          <a:p>
            <a:pPr algn="l"/>
            <a:r>
              <a:rPr lang="en-GB" b="1" dirty="0">
                <a:solidFill>
                  <a:srgbClr val="1DA396"/>
                </a:solidFill>
              </a:rPr>
              <a:t>Ordering medication on behalf of service users </a:t>
            </a:r>
            <a:endParaRPr lang="en-GB" dirty="0"/>
          </a:p>
        </p:txBody>
      </p:sp>
      <p:sp>
        <p:nvSpPr>
          <p:cNvPr id="3" name="Content Placeholder 2">
            <a:extLst>
              <a:ext uri="{FF2B5EF4-FFF2-40B4-BE49-F238E27FC236}">
                <a16:creationId xmlns:a16="http://schemas.microsoft.com/office/drawing/2014/main" id="{AB4D2324-1BC3-446B-AE41-480FE86C9412}"/>
              </a:ext>
            </a:extLst>
          </p:cNvPr>
          <p:cNvSpPr>
            <a:spLocks noGrp="1"/>
          </p:cNvSpPr>
          <p:nvPr>
            <p:ph idx="1"/>
          </p:nvPr>
        </p:nvSpPr>
        <p:spPr>
          <a:xfrm>
            <a:off x="612170" y="2204864"/>
            <a:ext cx="7919665" cy="3816424"/>
          </a:xfrm>
        </p:spPr>
        <p:txBody>
          <a:bodyPr/>
          <a:lstStyle/>
          <a:p>
            <a:pPr marL="0" indent="0">
              <a:spcBef>
                <a:spcPts val="1200"/>
              </a:spcBef>
              <a:buNone/>
            </a:pPr>
            <a:r>
              <a:rPr lang="en-GB" dirty="0"/>
              <a:t>To minimise additional calls for the DCA medication should be ordered by electronic means using the:</a:t>
            </a:r>
          </a:p>
          <a:p>
            <a:pPr>
              <a:spcBef>
                <a:spcPts val="2400"/>
              </a:spcBef>
            </a:pPr>
            <a:r>
              <a:rPr lang="en-GB" dirty="0"/>
              <a:t>Practice GP on-line service.</a:t>
            </a:r>
          </a:p>
          <a:p>
            <a:r>
              <a:rPr lang="en-GB" dirty="0"/>
              <a:t>NHS App.</a:t>
            </a:r>
          </a:p>
          <a:p>
            <a:r>
              <a:rPr lang="en-GB" dirty="0"/>
              <a:t>NHS-mail directly to the practice.</a:t>
            </a:r>
          </a:p>
          <a:p>
            <a:endParaRPr lang="en-GB" dirty="0"/>
          </a:p>
        </p:txBody>
      </p:sp>
    </p:spTree>
    <p:extLst>
      <p:ext uri="{BB962C8B-B14F-4D97-AF65-F5344CB8AC3E}">
        <p14:creationId xmlns:p14="http://schemas.microsoft.com/office/powerpoint/2010/main" val="1681707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101F-F89B-49A2-BC94-AD45C9A42A17}"/>
              </a:ext>
            </a:extLst>
          </p:cNvPr>
          <p:cNvSpPr>
            <a:spLocks noGrp="1"/>
          </p:cNvSpPr>
          <p:nvPr>
            <p:ph type="title"/>
          </p:nvPr>
        </p:nvSpPr>
        <p:spPr>
          <a:xfrm>
            <a:off x="725490" y="337218"/>
            <a:ext cx="7924800" cy="1507605"/>
          </a:xfrm>
        </p:spPr>
        <p:txBody>
          <a:bodyPr/>
          <a:lstStyle/>
          <a:p>
            <a:pPr algn="l"/>
            <a:r>
              <a:rPr lang="en-GB" b="1" dirty="0">
                <a:solidFill>
                  <a:srgbClr val="1DA396"/>
                </a:solidFill>
              </a:rPr>
              <a:t>Ordering medication on behalf of service users (continued)</a:t>
            </a:r>
            <a:endParaRPr lang="en-GB" dirty="0"/>
          </a:p>
        </p:txBody>
      </p:sp>
      <p:sp>
        <p:nvSpPr>
          <p:cNvPr id="3" name="Content Placeholder 2">
            <a:extLst>
              <a:ext uri="{FF2B5EF4-FFF2-40B4-BE49-F238E27FC236}">
                <a16:creationId xmlns:a16="http://schemas.microsoft.com/office/drawing/2014/main" id="{C9978D73-F7BB-44C0-AB34-E1B99DB82B9C}"/>
              </a:ext>
            </a:extLst>
          </p:cNvPr>
          <p:cNvSpPr>
            <a:spLocks noGrp="1"/>
          </p:cNvSpPr>
          <p:nvPr>
            <p:ph idx="1"/>
          </p:nvPr>
        </p:nvSpPr>
        <p:spPr>
          <a:xfrm>
            <a:off x="725490" y="2348880"/>
            <a:ext cx="7693025" cy="3312368"/>
          </a:xfrm>
        </p:spPr>
        <p:txBody>
          <a:bodyPr/>
          <a:lstStyle/>
          <a:p>
            <a:pPr>
              <a:spcBef>
                <a:spcPts val="1800"/>
              </a:spcBef>
            </a:pPr>
            <a:r>
              <a:rPr lang="en-GB" dirty="0"/>
              <a:t>This constitutes third-party or “proxy” access. The service user and GP will need to consent to access.</a:t>
            </a:r>
          </a:p>
          <a:p>
            <a:pPr>
              <a:spcBef>
                <a:spcPts val="2400"/>
              </a:spcBef>
            </a:pPr>
            <a:r>
              <a:rPr lang="en-GB" dirty="0"/>
              <a:t>The DCA should liaise with the GP to agree the most appropriate method for each service user.</a:t>
            </a:r>
          </a:p>
        </p:txBody>
      </p:sp>
    </p:spTree>
    <p:extLst>
      <p:ext uri="{BB962C8B-B14F-4D97-AF65-F5344CB8AC3E}">
        <p14:creationId xmlns:p14="http://schemas.microsoft.com/office/powerpoint/2010/main" val="3921950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88" y="260648"/>
            <a:ext cx="7759711" cy="936104"/>
          </a:xfrm>
        </p:spPr>
        <p:txBody>
          <a:bodyPr/>
          <a:lstStyle/>
          <a:p>
            <a:pPr algn="l"/>
            <a:r>
              <a:rPr lang="en-GB" sz="4000" b="1" dirty="0">
                <a:solidFill>
                  <a:srgbClr val="1DA396"/>
                </a:solidFill>
              </a:rPr>
              <a:t>Non – prescribed medications</a:t>
            </a:r>
          </a:p>
        </p:txBody>
      </p:sp>
      <p:sp>
        <p:nvSpPr>
          <p:cNvPr id="3" name="Content Placeholder 2"/>
          <p:cNvSpPr>
            <a:spLocks noGrp="1"/>
          </p:cNvSpPr>
          <p:nvPr>
            <p:ph idx="1"/>
          </p:nvPr>
        </p:nvSpPr>
        <p:spPr>
          <a:xfrm>
            <a:off x="737435" y="2001217"/>
            <a:ext cx="7848600" cy="4220021"/>
          </a:xfrm>
        </p:spPr>
        <p:txBody>
          <a:bodyPr/>
          <a:lstStyle/>
          <a:p>
            <a:r>
              <a:rPr lang="en-GB" sz="2400" dirty="0"/>
              <a:t>If service user asks for support with non-prescribed medication refer to duty manager who will give guidance as to your agencies procedures for this</a:t>
            </a:r>
          </a:p>
          <a:p>
            <a:pPr marL="0" indent="0">
              <a:buNone/>
            </a:pPr>
            <a:endParaRPr lang="en-GB" sz="1200" dirty="0"/>
          </a:p>
          <a:p>
            <a:r>
              <a:rPr lang="en-GB" sz="2400" dirty="0"/>
              <a:t>Any procedures need to include contact with GP or Pharmacist to ensure non-prescribed medications are safe to be taken with the individual’s prescribed medication.</a:t>
            </a:r>
          </a:p>
          <a:p>
            <a:pPr marL="0" indent="0">
              <a:buNone/>
            </a:pPr>
            <a:endParaRPr lang="en-GB" sz="1200" dirty="0"/>
          </a:p>
          <a:p>
            <a:r>
              <a:rPr lang="en-GB" sz="2400" dirty="0"/>
              <a:t>Robust procedures &amp; guidance must be in place in your organisation for staff to follow and this must be audited regularly</a:t>
            </a:r>
            <a:r>
              <a:rPr lang="en-GB" sz="2000" dirty="0"/>
              <a:t>. </a:t>
            </a:r>
          </a:p>
          <a:p>
            <a:pPr marL="0" indent="0">
              <a:buNone/>
            </a:pPr>
            <a:endParaRPr lang="en-GB" sz="12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62</a:t>
            </a:fld>
            <a:endParaRPr lang="en-GB" dirty="0"/>
          </a:p>
        </p:txBody>
      </p:sp>
    </p:spTree>
    <p:extLst>
      <p:ext uri="{BB962C8B-B14F-4D97-AF65-F5344CB8AC3E}">
        <p14:creationId xmlns:p14="http://schemas.microsoft.com/office/powerpoint/2010/main" val="3769171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196" y="332656"/>
            <a:ext cx="7924800" cy="1143000"/>
          </a:xfrm>
        </p:spPr>
        <p:txBody>
          <a:bodyPr/>
          <a:lstStyle/>
          <a:p>
            <a:pPr algn="l"/>
            <a:r>
              <a:rPr lang="en-GB" sz="4000" b="1" dirty="0">
                <a:solidFill>
                  <a:srgbClr val="1DA396"/>
                </a:solidFill>
              </a:rPr>
              <a:t>Wastage of ‘as required meds’</a:t>
            </a:r>
          </a:p>
        </p:txBody>
      </p:sp>
      <p:sp>
        <p:nvSpPr>
          <p:cNvPr id="3" name="Content Placeholder 2"/>
          <p:cNvSpPr>
            <a:spLocks noGrp="1"/>
          </p:cNvSpPr>
          <p:nvPr>
            <p:ph idx="1"/>
          </p:nvPr>
        </p:nvSpPr>
        <p:spPr/>
        <p:txBody>
          <a:bodyPr/>
          <a:lstStyle/>
          <a:p>
            <a:r>
              <a:rPr lang="en-GB" sz="2800" dirty="0"/>
              <a:t>Actions to take by Care Staff</a:t>
            </a:r>
          </a:p>
          <a:p>
            <a:pPr>
              <a:buNone/>
            </a:pPr>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63</a:t>
            </a:fld>
            <a:endParaRPr lang="en-GB" dirty="0"/>
          </a:p>
        </p:txBody>
      </p:sp>
    </p:spTree>
    <p:extLst>
      <p:ext uri="{BB962C8B-B14F-4D97-AF65-F5344CB8AC3E}">
        <p14:creationId xmlns:p14="http://schemas.microsoft.com/office/powerpoint/2010/main" val="504078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3528" y="310752"/>
            <a:ext cx="8352928" cy="886003"/>
          </a:xfrm>
        </p:spPr>
        <p:txBody>
          <a:bodyPr/>
          <a:lstStyle/>
          <a:p>
            <a:pPr algn="l"/>
            <a:r>
              <a:rPr lang="en-GB" sz="4000" b="1" dirty="0">
                <a:solidFill>
                  <a:srgbClr val="1DA396"/>
                </a:solidFill>
              </a:rPr>
              <a:t>Disposal</a:t>
            </a:r>
          </a:p>
        </p:txBody>
      </p:sp>
      <p:sp>
        <p:nvSpPr>
          <p:cNvPr id="32771" name="Content Placeholder 2"/>
          <p:cNvSpPr>
            <a:spLocks noGrp="1"/>
          </p:cNvSpPr>
          <p:nvPr>
            <p:ph idx="1"/>
          </p:nvPr>
        </p:nvSpPr>
        <p:spPr>
          <a:xfrm>
            <a:off x="467545" y="1666063"/>
            <a:ext cx="8414320" cy="4575991"/>
          </a:xfrm>
        </p:spPr>
        <p:txBody>
          <a:bodyPr/>
          <a:lstStyle/>
          <a:p>
            <a:r>
              <a:rPr lang="en-GB" sz="2200" dirty="0"/>
              <a:t>If there is an excess of medication in a Service Users home contact your line manager to arrange disposal</a:t>
            </a:r>
          </a:p>
          <a:p>
            <a:pPr marL="0" indent="0">
              <a:buNone/>
            </a:pPr>
            <a:endParaRPr lang="en-GB" sz="800" dirty="0"/>
          </a:p>
          <a:p>
            <a:r>
              <a:rPr lang="en-GB" sz="2200" dirty="0"/>
              <a:t>Carers should only dispose of medication if there is no other option</a:t>
            </a:r>
          </a:p>
          <a:p>
            <a:pPr marL="0" indent="0">
              <a:spcBef>
                <a:spcPts val="0"/>
              </a:spcBef>
              <a:buNone/>
            </a:pPr>
            <a:r>
              <a:rPr lang="en-GB" sz="800" dirty="0"/>
              <a:t> </a:t>
            </a:r>
          </a:p>
          <a:p>
            <a:r>
              <a:rPr lang="en-GB" sz="2200" dirty="0"/>
              <a:t>The service user/family should make arrangements for disposal at the pharmacy where possible</a:t>
            </a:r>
          </a:p>
          <a:p>
            <a:pPr marL="0" indent="0">
              <a:buNone/>
            </a:pPr>
            <a:endParaRPr lang="en-GB" sz="800" dirty="0"/>
          </a:p>
          <a:p>
            <a:r>
              <a:rPr lang="en-GB" sz="2200" dirty="0"/>
              <a:t>Medicines are a service user’s property and verbal consent should be obtained prior to disposal</a:t>
            </a:r>
          </a:p>
          <a:p>
            <a:pPr marL="0" indent="0">
              <a:buNone/>
            </a:pPr>
            <a:endParaRPr lang="en-GB" sz="800" dirty="0"/>
          </a:p>
          <a:p>
            <a:r>
              <a:rPr lang="en-GB" sz="2200" dirty="0"/>
              <a:t>Consent should be recorded </a:t>
            </a:r>
          </a:p>
          <a:p>
            <a:pPr marL="0" indent="0">
              <a:buNone/>
            </a:pPr>
            <a:endParaRPr lang="en-GB" sz="800" dirty="0"/>
          </a:p>
          <a:p>
            <a:r>
              <a:rPr lang="en-GB" sz="2200" dirty="0"/>
              <a:t>Medicines to be disposed of should be listed in the Diary notes and taken to the nearest  local Community Pharmacy </a:t>
            </a:r>
          </a:p>
          <a:p>
            <a:pPr>
              <a:buFont typeface="Wingdings" pitchFamily="2" charset="2"/>
              <a:buNone/>
            </a:pPr>
            <a:endParaRPr lang="en-GB" sz="800" dirty="0"/>
          </a:p>
        </p:txBody>
      </p:sp>
      <p:sp>
        <p:nvSpPr>
          <p:cNvPr id="32772" name="Slide Number Placeholder 3"/>
          <p:cNvSpPr>
            <a:spLocks noGrp="1"/>
          </p:cNvSpPr>
          <p:nvPr>
            <p:ph type="sldNum" sz="quarter" idx="12"/>
          </p:nvPr>
        </p:nvSpPr>
        <p:spPr>
          <a:noFill/>
        </p:spPr>
        <p:txBody>
          <a:bodyPr/>
          <a:lstStyle/>
          <a:p>
            <a:fld id="{3D9557D8-8CC7-4195-822B-0BB49FB89F42}" type="slidenum">
              <a:rPr lang="en-GB" smtClean="0"/>
              <a:pPr/>
              <a:t>64</a:t>
            </a:fld>
            <a:endParaRPr lang="en-GB" dirty="0"/>
          </a:p>
        </p:txBody>
      </p:sp>
    </p:spTree>
    <p:extLst>
      <p:ext uri="{BB962C8B-B14F-4D97-AF65-F5344CB8AC3E}">
        <p14:creationId xmlns:p14="http://schemas.microsoft.com/office/powerpoint/2010/main" val="3471949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4"/>
            <a:ext cx="8280920" cy="813567"/>
          </a:xfrm>
        </p:spPr>
        <p:txBody>
          <a:bodyPr/>
          <a:lstStyle/>
          <a:p>
            <a:pPr algn="l"/>
            <a:r>
              <a:rPr lang="en-GB" sz="4000" b="1" dirty="0">
                <a:solidFill>
                  <a:srgbClr val="1DA396"/>
                </a:solidFill>
              </a:rPr>
              <a:t>Disposal</a:t>
            </a:r>
          </a:p>
        </p:txBody>
      </p:sp>
      <p:sp>
        <p:nvSpPr>
          <p:cNvPr id="3" name="Content Placeholder 2"/>
          <p:cNvSpPr>
            <a:spLocks noGrp="1"/>
          </p:cNvSpPr>
          <p:nvPr>
            <p:ph idx="1"/>
          </p:nvPr>
        </p:nvSpPr>
        <p:spPr>
          <a:xfrm>
            <a:off x="467544" y="1661992"/>
            <a:ext cx="8208640" cy="4580061"/>
          </a:xfrm>
        </p:spPr>
        <p:txBody>
          <a:bodyPr/>
          <a:lstStyle/>
          <a:p>
            <a:pPr marL="342891" lvl="1" indent="-342891">
              <a:buFont typeface="Arial" panose="020B0604020202020204" pitchFamily="34" charset="0"/>
              <a:buChar char="•"/>
            </a:pPr>
            <a:r>
              <a:rPr lang="en-GB" sz="2200" dirty="0"/>
              <a:t>Dropped tablets should be avoided by good administration technique </a:t>
            </a:r>
          </a:p>
          <a:p>
            <a:pPr marL="171446" lvl="1" indent="-171446">
              <a:buFont typeface="Arial" panose="020B0604020202020204" pitchFamily="34" charset="0"/>
              <a:buChar char="•"/>
            </a:pPr>
            <a:endParaRPr lang="en-GB" sz="800" dirty="0"/>
          </a:p>
          <a:p>
            <a:pPr marL="342891" lvl="1" indent="-342891">
              <a:buFont typeface="Arial" panose="020B0604020202020204" pitchFamily="34" charset="0"/>
              <a:buChar char="•"/>
            </a:pPr>
            <a:r>
              <a:rPr lang="en-GB" sz="2200" dirty="0"/>
              <a:t>If an Individual medication (e.g. single tablet) has been dropped on the floor  or spat out it should be placed in a small sealed plastic bag and  fully labelled ‘for destruction’ and stored safely until the end of the month</a:t>
            </a:r>
          </a:p>
          <a:p>
            <a:pPr marL="171446" lvl="1" indent="-171446">
              <a:buFont typeface="Arial" panose="020B0604020202020204" pitchFamily="34" charset="0"/>
              <a:buChar char="•"/>
            </a:pPr>
            <a:endParaRPr lang="en-GB" sz="800" dirty="0"/>
          </a:p>
          <a:p>
            <a:pPr marL="342891" lvl="1" indent="-342891">
              <a:buFont typeface="Arial" panose="020B0604020202020204" pitchFamily="34" charset="0"/>
              <a:buChar char="•"/>
            </a:pPr>
            <a:r>
              <a:rPr lang="en-GB" sz="2200" dirty="0"/>
              <a:t>Make note in diary/domMAR</a:t>
            </a:r>
          </a:p>
          <a:p>
            <a:pPr marL="171446" lvl="1" indent="-171446">
              <a:buFont typeface="Arial" panose="020B0604020202020204" pitchFamily="34" charset="0"/>
              <a:buChar char="•"/>
            </a:pPr>
            <a:endParaRPr lang="en-GB" sz="800" dirty="0"/>
          </a:p>
          <a:p>
            <a:pPr marL="342891" lvl="1" indent="-342891">
              <a:buFont typeface="Arial" panose="020B0604020202020204" pitchFamily="34" charset="0"/>
              <a:buChar char="•"/>
            </a:pPr>
            <a:r>
              <a:rPr lang="en-GB" sz="2200" dirty="0"/>
              <a:t>Inform duty manager as they may need to obtain more supplies to prevent running out </a:t>
            </a:r>
          </a:p>
          <a:p>
            <a:pPr marL="171446" lvl="1" indent="-171446">
              <a:buFont typeface="Arial" panose="020B0604020202020204" pitchFamily="34" charset="0"/>
              <a:buChar char="•"/>
            </a:pPr>
            <a:endParaRPr lang="en-GB" sz="800" dirty="0"/>
          </a:p>
          <a:p>
            <a:pPr marL="342891" lvl="1" indent="-342891">
              <a:buFont typeface="Arial" panose="020B0604020202020204" pitchFamily="34" charset="0"/>
              <a:buChar char="•"/>
            </a:pPr>
            <a:r>
              <a:rPr lang="en-GB" sz="2200" dirty="0"/>
              <a:t>Make arrangements for return at the end of the month </a:t>
            </a:r>
          </a:p>
          <a:p>
            <a:pPr marL="342891" lvl="1" indent="-342891">
              <a:buFont typeface="Wingdings" pitchFamily="2" charset="2"/>
              <a:buChar char="l"/>
            </a:pPr>
            <a:endParaRPr lang="en-GB" sz="800" dirty="0"/>
          </a:p>
          <a:p>
            <a:pPr marL="342891" lvl="1" indent="-342891">
              <a:buFont typeface="Wingdings" pitchFamily="2" charset="2"/>
              <a:buChar char="l"/>
            </a:pPr>
            <a:endParaRPr lang="en-GB" dirty="0"/>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65</a:t>
            </a:fld>
            <a:endParaRPr lang="en-GB" dirty="0"/>
          </a:p>
        </p:txBody>
      </p:sp>
    </p:spTree>
    <p:extLst>
      <p:ext uri="{BB962C8B-B14F-4D97-AF65-F5344CB8AC3E}">
        <p14:creationId xmlns:p14="http://schemas.microsoft.com/office/powerpoint/2010/main" val="768537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97973"/>
            <a:ext cx="8640960" cy="733467"/>
          </a:xfrm>
        </p:spPr>
        <p:txBody>
          <a:bodyPr/>
          <a:lstStyle/>
          <a:p>
            <a:pPr algn="l"/>
            <a:r>
              <a:rPr lang="en-GB" sz="3200" b="1" dirty="0">
                <a:solidFill>
                  <a:srgbClr val="1DA396"/>
                </a:solidFill>
              </a:rPr>
              <a:t>Returning medication to a Community Pharmacy</a:t>
            </a:r>
          </a:p>
        </p:txBody>
      </p:sp>
      <p:sp>
        <p:nvSpPr>
          <p:cNvPr id="3" name="Content Placeholder 2"/>
          <p:cNvSpPr>
            <a:spLocks noGrp="1"/>
          </p:cNvSpPr>
          <p:nvPr>
            <p:ph idx="1"/>
          </p:nvPr>
        </p:nvSpPr>
        <p:spPr>
          <a:xfrm>
            <a:off x="725487" y="1772816"/>
            <a:ext cx="7693025" cy="4176464"/>
          </a:xfrm>
        </p:spPr>
        <p:txBody>
          <a:bodyPr/>
          <a:lstStyle/>
          <a:p>
            <a:r>
              <a:rPr lang="en-GB" sz="2200" dirty="0"/>
              <a:t>Community Pharmacies (CP) accept returned medication back as part of their NHS contract. It is important that this continues for patient safety. </a:t>
            </a:r>
          </a:p>
          <a:p>
            <a:r>
              <a:rPr lang="en-GB" sz="2200" dirty="0"/>
              <a:t>If pharmacy bins are full they may need to </a:t>
            </a:r>
            <a:r>
              <a:rPr lang="en-GB" sz="2200" b="1" dirty="0"/>
              <a:t>temporarily</a:t>
            </a:r>
            <a:r>
              <a:rPr lang="en-GB" sz="2200" dirty="0"/>
              <a:t> suspend the service until these are collected.</a:t>
            </a:r>
          </a:p>
          <a:p>
            <a:r>
              <a:rPr lang="en-GB" sz="2200" dirty="0"/>
              <a:t>If possible and it is safe to do so waste medication should be stored in the service user’s home until the CP can accept medication again. </a:t>
            </a:r>
          </a:p>
          <a:p>
            <a:r>
              <a:rPr lang="en-GB" sz="2200" dirty="0"/>
              <a:t>This medication should be stored in a sealed bag and labelled as such and stored out of sight of any children and vulnerable people. </a:t>
            </a:r>
          </a:p>
          <a:p>
            <a:pPr marL="0" indent="0">
              <a:buNone/>
            </a:pPr>
            <a:endParaRPr lang="en-GB" sz="2200" i="1" dirty="0"/>
          </a:p>
          <a:p>
            <a:pPr marL="0" indent="0">
              <a:buNone/>
            </a:pPr>
            <a:endParaRPr lang="en-GB" sz="2400" dirty="0"/>
          </a:p>
        </p:txBody>
      </p:sp>
    </p:spTree>
    <p:extLst>
      <p:ext uri="{BB962C8B-B14F-4D97-AF65-F5344CB8AC3E}">
        <p14:creationId xmlns:p14="http://schemas.microsoft.com/office/powerpoint/2010/main" val="3574244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864096"/>
          </a:xfrm>
        </p:spPr>
        <p:txBody>
          <a:bodyPr/>
          <a:lstStyle/>
          <a:p>
            <a:pPr algn="l"/>
            <a:r>
              <a:rPr lang="en-GB" sz="3200" b="1" dirty="0">
                <a:solidFill>
                  <a:srgbClr val="1DA396"/>
                </a:solidFill>
              </a:rPr>
              <a:t>Returning medication to a Community Pharmacy</a:t>
            </a:r>
            <a:endParaRPr lang="en-GB" sz="3200" dirty="0"/>
          </a:p>
        </p:txBody>
      </p:sp>
      <p:sp>
        <p:nvSpPr>
          <p:cNvPr id="3" name="Content Placeholder 2"/>
          <p:cNvSpPr>
            <a:spLocks noGrp="1"/>
          </p:cNvSpPr>
          <p:nvPr>
            <p:ph idx="1"/>
          </p:nvPr>
        </p:nvSpPr>
        <p:spPr>
          <a:xfrm>
            <a:off x="725490" y="1916834"/>
            <a:ext cx="7693025" cy="4313659"/>
          </a:xfrm>
        </p:spPr>
        <p:txBody>
          <a:bodyPr/>
          <a:lstStyle/>
          <a:p>
            <a:r>
              <a:rPr lang="en-GB" sz="2200" dirty="0"/>
              <a:t>Collection by the CP is not in the NHS contract.</a:t>
            </a:r>
          </a:p>
          <a:p>
            <a:r>
              <a:rPr lang="en-GB" sz="2200" dirty="0"/>
              <a:t>If a return by the carer is necessary, the Provider should liaise with the CP to ensure that they are accepting returns. </a:t>
            </a:r>
          </a:p>
          <a:p>
            <a:r>
              <a:rPr lang="en-GB" sz="2200" dirty="0"/>
              <a:t>If the SU wishes, labels should be removed before returning to the CP but there is no legal requirement to do so, however, it may be more appropriate to just return the strips of tablets to the CP and destroy the medication boxes in the service user’s home. </a:t>
            </a:r>
          </a:p>
          <a:p>
            <a:r>
              <a:rPr lang="en-GB" sz="2200" dirty="0"/>
              <a:t>It is advisable to return Controlled Drugs in a separate bag if these are easily identifiable, e.g. following the death of a spouse and, as usual, should contain no sharps. </a:t>
            </a:r>
          </a:p>
          <a:p>
            <a:pPr marL="0" indent="0">
              <a:buNone/>
            </a:pPr>
            <a:endParaRPr lang="en-GB" sz="2200" dirty="0"/>
          </a:p>
        </p:txBody>
      </p:sp>
    </p:spTree>
    <p:extLst>
      <p:ext uri="{BB962C8B-B14F-4D97-AF65-F5344CB8AC3E}">
        <p14:creationId xmlns:p14="http://schemas.microsoft.com/office/powerpoint/2010/main" val="1293512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41" y="188640"/>
            <a:ext cx="7924800" cy="1143000"/>
          </a:xfrm>
        </p:spPr>
        <p:txBody>
          <a:bodyPr/>
          <a:lstStyle/>
          <a:p>
            <a:r>
              <a:rPr lang="en-GB" b="1" dirty="0">
                <a:solidFill>
                  <a:srgbClr val="1DA396"/>
                </a:solidFill>
              </a:rPr>
              <a:t>Controlled Drugs Schedules</a:t>
            </a:r>
            <a:endParaRPr lang="en-GB" dirty="0"/>
          </a:p>
        </p:txBody>
      </p:sp>
      <p:sp>
        <p:nvSpPr>
          <p:cNvPr id="3" name="Content Placeholder 2"/>
          <p:cNvSpPr>
            <a:spLocks noGrp="1"/>
          </p:cNvSpPr>
          <p:nvPr>
            <p:ph idx="1"/>
          </p:nvPr>
        </p:nvSpPr>
        <p:spPr>
          <a:xfrm>
            <a:off x="637257" y="1772816"/>
            <a:ext cx="7909384" cy="4320480"/>
          </a:xfrm>
        </p:spPr>
        <p:txBody>
          <a:bodyPr/>
          <a:lstStyle/>
          <a:p>
            <a:pPr lvl="1">
              <a:spcBef>
                <a:spcPts val="0"/>
              </a:spcBef>
              <a:buClr>
                <a:srgbClr val="002060"/>
              </a:buClr>
              <a:buFont typeface="Arial" panose="020B0604020202020204" pitchFamily="34" charset="0"/>
              <a:buChar char="•"/>
              <a:defRPr/>
            </a:pPr>
            <a:r>
              <a:rPr lang="en-GB" sz="2200" b="1" dirty="0">
                <a:solidFill>
                  <a:srgbClr val="002060"/>
                </a:solidFill>
              </a:rPr>
              <a:t>Schedule 1 - </a:t>
            </a:r>
            <a:r>
              <a:rPr lang="en-GB" sz="2200" dirty="0"/>
              <a:t>includes the hallucinogenic drugs e.g. LSD, the ecstacy-type compounds</a:t>
            </a:r>
          </a:p>
          <a:p>
            <a:pPr lvl="1">
              <a:spcBef>
                <a:spcPts val="0"/>
              </a:spcBef>
              <a:buClr>
                <a:srgbClr val="002060"/>
              </a:buClr>
              <a:buFont typeface="Arial" panose="020B0604020202020204" pitchFamily="34" charset="0"/>
              <a:buChar char="•"/>
              <a:defRPr/>
            </a:pPr>
            <a:r>
              <a:rPr lang="en-GB" sz="2200" b="1" dirty="0">
                <a:solidFill>
                  <a:srgbClr val="FF0000"/>
                </a:solidFill>
              </a:rPr>
              <a:t>Schedule 2 - main group e.g. morphine (MST, /Zomorph) diamorphine </a:t>
            </a:r>
          </a:p>
          <a:p>
            <a:pPr lvl="1">
              <a:spcBef>
                <a:spcPts val="0"/>
              </a:spcBef>
              <a:buClr>
                <a:srgbClr val="002060"/>
              </a:buClr>
              <a:buFont typeface="Arial" panose="020B0604020202020204" pitchFamily="34" charset="0"/>
              <a:buChar char="•"/>
              <a:defRPr/>
            </a:pPr>
            <a:r>
              <a:rPr lang="en-GB" sz="2200" b="1" dirty="0">
                <a:solidFill>
                  <a:srgbClr val="FF0000"/>
                </a:solidFill>
              </a:rPr>
              <a:t>       fentanyl (durogesic/Matrifen/Fentalis/Mezolar), </a:t>
            </a:r>
          </a:p>
          <a:p>
            <a:pPr lvl="1">
              <a:spcBef>
                <a:spcPts val="0"/>
              </a:spcBef>
              <a:buClr>
                <a:srgbClr val="002060"/>
              </a:buClr>
              <a:buFont typeface="Arial" panose="020B0604020202020204" pitchFamily="34" charset="0"/>
              <a:buChar char="•"/>
              <a:defRPr/>
            </a:pPr>
            <a:r>
              <a:rPr lang="en-GB" sz="2200" b="1" dirty="0">
                <a:solidFill>
                  <a:srgbClr val="FF0000"/>
                </a:solidFill>
              </a:rPr>
              <a:t>       oxycodone (Shortec/Longtec/Oxycontin/Oxynorm),</a:t>
            </a:r>
          </a:p>
          <a:p>
            <a:pPr lvl="1">
              <a:spcBef>
                <a:spcPts val="0"/>
              </a:spcBef>
              <a:buClr>
                <a:srgbClr val="002060"/>
              </a:buClr>
              <a:buFont typeface="Arial" panose="020B0604020202020204" pitchFamily="34" charset="0"/>
              <a:buChar char="•"/>
              <a:defRPr/>
            </a:pPr>
            <a:r>
              <a:rPr lang="en-GB" sz="2200" b="1" dirty="0">
                <a:solidFill>
                  <a:srgbClr val="FF0000"/>
                </a:solidFill>
              </a:rPr>
              <a:t>       methadone</a:t>
            </a:r>
          </a:p>
          <a:p>
            <a:pPr lvl="1">
              <a:spcBef>
                <a:spcPts val="0"/>
              </a:spcBef>
              <a:buClr>
                <a:srgbClr val="002060"/>
              </a:buClr>
              <a:buFont typeface="Arial" panose="020B0604020202020204" pitchFamily="34" charset="0"/>
              <a:buChar char="•"/>
              <a:defRPr/>
            </a:pPr>
            <a:r>
              <a:rPr lang="en-GB" sz="2200" b="1" dirty="0">
                <a:solidFill>
                  <a:srgbClr val="FF0000"/>
                </a:solidFill>
              </a:rPr>
              <a:t>Schedule 3 - includes temazepam, buprenorphine, tramadol, midazolam, pregabalin and gabapentin</a:t>
            </a:r>
          </a:p>
          <a:p>
            <a:pPr lvl="1">
              <a:spcBef>
                <a:spcPts val="0"/>
              </a:spcBef>
              <a:buClr>
                <a:srgbClr val="002060"/>
              </a:buClr>
              <a:buFont typeface="Arial" panose="020B0604020202020204" pitchFamily="34" charset="0"/>
              <a:buChar char="•"/>
              <a:defRPr/>
            </a:pPr>
            <a:r>
              <a:rPr lang="en-GB" sz="2200" b="1" dirty="0">
                <a:solidFill>
                  <a:srgbClr val="002060"/>
                </a:solidFill>
              </a:rPr>
              <a:t>Schedule 4 - </a:t>
            </a:r>
            <a:r>
              <a:rPr lang="en-GB" sz="2200" dirty="0"/>
              <a:t>includes lorazepam, nitrazepam, diazepam </a:t>
            </a:r>
          </a:p>
          <a:p>
            <a:pPr lvl="1">
              <a:spcBef>
                <a:spcPts val="0"/>
              </a:spcBef>
              <a:buClr>
                <a:srgbClr val="002060"/>
              </a:buClr>
              <a:buFont typeface="Arial" panose="020B0604020202020204" pitchFamily="34" charset="0"/>
              <a:buChar char="•"/>
              <a:defRPr/>
            </a:pPr>
            <a:r>
              <a:rPr lang="en-GB" sz="2200" b="1" dirty="0">
                <a:solidFill>
                  <a:srgbClr val="002060"/>
                </a:solidFill>
              </a:rPr>
              <a:t>Schedule 5 - </a:t>
            </a:r>
            <a:r>
              <a:rPr lang="en-GB" sz="2200" dirty="0"/>
              <a:t>includes medicines which contain controlled drugs in very small amounts</a:t>
            </a:r>
            <a:endParaRPr lang="en-GB" sz="2200" b="1" dirty="0">
              <a:solidFill>
                <a:srgbClr val="002060"/>
              </a:solidFill>
            </a:endParaRPr>
          </a:p>
          <a:p>
            <a:endParaRPr lang="en-GB" dirty="0"/>
          </a:p>
        </p:txBody>
      </p:sp>
    </p:spTree>
    <p:extLst>
      <p:ext uri="{BB962C8B-B14F-4D97-AF65-F5344CB8AC3E}">
        <p14:creationId xmlns:p14="http://schemas.microsoft.com/office/powerpoint/2010/main" val="1761785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9554" y="332656"/>
            <a:ext cx="8053065" cy="936104"/>
          </a:xfrm>
        </p:spPr>
        <p:txBody>
          <a:bodyPr/>
          <a:lstStyle/>
          <a:p>
            <a:pPr algn="l"/>
            <a:r>
              <a:rPr lang="en-GB" sz="4000" b="1" dirty="0">
                <a:solidFill>
                  <a:srgbClr val="1DA396"/>
                </a:solidFill>
              </a:rPr>
              <a:t>Storage</a:t>
            </a:r>
          </a:p>
        </p:txBody>
      </p:sp>
      <p:sp>
        <p:nvSpPr>
          <p:cNvPr id="31747" name="Content Placeholder 2"/>
          <p:cNvSpPr>
            <a:spLocks noGrp="1"/>
          </p:cNvSpPr>
          <p:nvPr>
            <p:ph idx="1"/>
          </p:nvPr>
        </p:nvSpPr>
        <p:spPr>
          <a:xfrm>
            <a:off x="671517" y="2156364"/>
            <a:ext cx="7870305" cy="4322253"/>
          </a:xfrm>
        </p:spPr>
        <p:txBody>
          <a:bodyPr/>
          <a:lstStyle/>
          <a:p>
            <a:r>
              <a:rPr lang="en-GB" sz="2800" dirty="0"/>
              <a:t>Medication should be kept in a safe place away from children</a:t>
            </a:r>
          </a:p>
          <a:p>
            <a:endParaRPr lang="en-GB" sz="1200" dirty="0"/>
          </a:p>
          <a:p>
            <a:r>
              <a:rPr lang="en-GB" sz="2800" dirty="0"/>
              <a:t>Below 25 </a:t>
            </a:r>
            <a:r>
              <a:rPr lang="en-GB" sz="2800" baseline="30000" dirty="0"/>
              <a:t>o C</a:t>
            </a:r>
            <a:r>
              <a:rPr lang="en-GB" sz="2800" dirty="0"/>
              <a:t> although some medications need to be stored in a fridge. If fridge storage is necessary it will state on the label</a:t>
            </a:r>
          </a:p>
          <a:p>
            <a:endParaRPr lang="en-GB" sz="1200" dirty="0"/>
          </a:p>
          <a:p>
            <a:r>
              <a:rPr lang="en-GB" sz="2800" dirty="0"/>
              <a:t>If secure storage is required this should be stated in the support plan</a:t>
            </a:r>
          </a:p>
          <a:p>
            <a:endParaRPr lang="en-GB" sz="1200" dirty="0"/>
          </a:p>
        </p:txBody>
      </p:sp>
      <p:sp>
        <p:nvSpPr>
          <p:cNvPr id="31748" name="Slide Number Placeholder 3"/>
          <p:cNvSpPr>
            <a:spLocks noGrp="1"/>
          </p:cNvSpPr>
          <p:nvPr>
            <p:ph type="sldNum" sz="quarter" idx="12"/>
          </p:nvPr>
        </p:nvSpPr>
        <p:spPr>
          <a:noFill/>
        </p:spPr>
        <p:txBody>
          <a:bodyPr/>
          <a:lstStyle/>
          <a:p>
            <a:fld id="{52E2CAA1-F6E4-4748-A599-8ADCB4C4F64F}" type="slidenum">
              <a:rPr lang="en-GB" smtClean="0"/>
              <a:pPr/>
              <a:t>69</a:t>
            </a:fld>
            <a:endParaRPr lang="en-GB" dirty="0"/>
          </a:p>
        </p:txBody>
      </p:sp>
    </p:spTree>
    <p:extLst>
      <p:ext uri="{BB962C8B-B14F-4D97-AF65-F5344CB8AC3E}">
        <p14:creationId xmlns:p14="http://schemas.microsoft.com/office/powerpoint/2010/main" val="124124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936104"/>
          </a:xfrm>
        </p:spPr>
        <p:txBody>
          <a:bodyPr/>
          <a:lstStyle/>
          <a:p>
            <a:pPr algn="l"/>
            <a:r>
              <a:rPr lang="en-GB" sz="4000" b="1" dirty="0">
                <a:solidFill>
                  <a:srgbClr val="1DA396"/>
                </a:solidFill>
              </a:rPr>
              <a:t>Roles and Responsibilities - Service user</a:t>
            </a:r>
          </a:p>
        </p:txBody>
      </p:sp>
      <p:sp>
        <p:nvSpPr>
          <p:cNvPr id="3" name="Content Placeholder 2"/>
          <p:cNvSpPr>
            <a:spLocks noGrp="1"/>
          </p:cNvSpPr>
          <p:nvPr>
            <p:ph idx="1"/>
          </p:nvPr>
        </p:nvSpPr>
        <p:spPr>
          <a:xfrm>
            <a:off x="539552" y="1268762"/>
            <a:ext cx="8136904" cy="4946719"/>
          </a:xfrm>
        </p:spPr>
        <p:txBody>
          <a:bodyPr/>
          <a:lstStyle/>
          <a:p>
            <a:r>
              <a:rPr lang="en-GB" sz="2000" dirty="0"/>
              <a:t>The level of responsibility for medication assumed by an individual service user will depend on their ability to manage this aspect of their life. 	</a:t>
            </a:r>
          </a:p>
          <a:p>
            <a:pPr marL="0" indent="0">
              <a:buNone/>
            </a:pPr>
            <a:endParaRPr lang="en-GB" sz="800" dirty="0"/>
          </a:p>
          <a:p>
            <a:r>
              <a:rPr lang="en-GB" sz="2000" dirty="0"/>
              <a:t>The Medication Risk Assessment for Domiciliary Care Providers will identify the level of assistance required. </a:t>
            </a:r>
          </a:p>
          <a:p>
            <a:pPr marL="0" indent="0">
              <a:buNone/>
            </a:pPr>
            <a:r>
              <a:rPr lang="en-GB" sz="800" dirty="0"/>
              <a:t>	</a:t>
            </a:r>
          </a:p>
          <a:p>
            <a:r>
              <a:rPr lang="en-GB" sz="2000" dirty="0"/>
              <a:t>If assistance with medication is required then the service user must provide the Domiciliary Care Agency (DCA) with access to the prescription, medicine and other relevant information and, if they have capacity, consent must be given to assist with medication. 	</a:t>
            </a:r>
          </a:p>
          <a:p>
            <a:pPr marL="0" indent="0">
              <a:buNone/>
            </a:pPr>
            <a:endParaRPr lang="en-GB" sz="800" dirty="0"/>
          </a:p>
          <a:p>
            <a:r>
              <a:rPr lang="en-GB" sz="2000" dirty="0"/>
              <a:t>If support is required for ordering repeat medications, and the DCA has been identified as giving that support, then consideration should be given to allow the care agency to order medication on-line from the service user’s GP.  This would require the service user to allow third party access to their patient record.	</a:t>
            </a:r>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7</a:t>
            </a:fld>
            <a:endParaRPr lang="en-GB" dirty="0"/>
          </a:p>
        </p:txBody>
      </p:sp>
    </p:spTree>
    <p:extLst>
      <p:ext uri="{BB962C8B-B14F-4D97-AF65-F5344CB8AC3E}">
        <p14:creationId xmlns:p14="http://schemas.microsoft.com/office/powerpoint/2010/main" val="6107521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6" y="332656"/>
            <a:ext cx="7716911" cy="1143000"/>
          </a:xfrm>
        </p:spPr>
        <p:txBody>
          <a:bodyPr/>
          <a:lstStyle/>
          <a:p>
            <a:pPr algn="l"/>
            <a:r>
              <a:rPr lang="en-GB" sz="4000" b="1" dirty="0">
                <a:solidFill>
                  <a:srgbClr val="1DA396"/>
                </a:solidFill>
              </a:rPr>
              <a:t>Duty of candour</a:t>
            </a:r>
          </a:p>
        </p:txBody>
      </p:sp>
      <p:sp>
        <p:nvSpPr>
          <p:cNvPr id="3" name="Content Placeholder 2"/>
          <p:cNvSpPr>
            <a:spLocks noGrp="1"/>
          </p:cNvSpPr>
          <p:nvPr>
            <p:ph idx="1"/>
          </p:nvPr>
        </p:nvSpPr>
        <p:spPr>
          <a:xfrm>
            <a:off x="84141" y="1713361"/>
            <a:ext cx="8736333" cy="4528691"/>
          </a:xfrm>
        </p:spPr>
        <p:txBody>
          <a:bodyPr/>
          <a:lstStyle/>
          <a:p>
            <a:pPr lvl="1">
              <a:spcAft>
                <a:spcPts val="1200"/>
              </a:spcAft>
              <a:buClr>
                <a:srgbClr val="002060"/>
              </a:buClr>
              <a:buFont typeface="Arial" panose="020B0604020202020204" pitchFamily="34" charset="0"/>
              <a:buChar char="•"/>
              <a:defRPr/>
            </a:pPr>
            <a:r>
              <a:rPr lang="en-GB" dirty="0">
                <a:solidFill>
                  <a:prstClr val="black"/>
                </a:solidFill>
                <a:latin typeface="+mj-lt"/>
              </a:rPr>
              <a:t>Regulation 20 of the Regulated Activities Regulations 2014</a:t>
            </a:r>
          </a:p>
          <a:p>
            <a:pPr lvl="1">
              <a:spcAft>
                <a:spcPts val="1200"/>
              </a:spcAft>
              <a:buClr>
                <a:srgbClr val="002060"/>
              </a:buClr>
              <a:buFont typeface="Arial" panose="020B0604020202020204" pitchFamily="34" charset="0"/>
              <a:buChar char="•"/>
              <a:defRPr/>
            </a:pPr>
            <a:r>
              <a:rPr lang="en-GB" dirty="0">
                <a:solidFill>
                  <a:prstClr val="black"/>
                </a:solidFill>
                <a:latin typeface="+mj-lt"/>
              </a:rPr>
              <a:t>If things go wrong the DCA must</a:t>
            </a:r>
          </a:p>
          <a:p>
            <a:pPr marL="1427127" lvl="1" indent="-528625">
              <a:spcAft>
                <a:spcPts val="600"/>
              </a:spcAft>
              <a:buClr>
                <a:srgbClr val="002060"/>
              </a:buClr>
              <a:buFont typeface="Wingdings" panose="05000000000000000000" pitchFamily="2" charset="2"/>
              <a:buChar char="ü"/>
              <a:defRPr/>
            </a:pPr>
            <a:r>
              <a:rPr lang="en-GB" dirty="0">
                <a:solidFill>
                  <a:prstClr val="black"/>
                </a:solidFill>
                <a:latin typeface="+mj-lt"/>
              </a:rPr>
              <a:t>Be open and transparent about the error</a:t>
            </a:r>
          </a:p>
          <a:p>
            <a:pPr marL="1427127" lvl="1" indent="-528625">
              <a:spcAft>
                <a:spcPts val="600"/>
              </a:spcAft>
              <a:buClr>
                <a:srgbClr val="002060"/>
              </a:buClr>
              <a:buFont typeface="Wingdings" panose="05000000000000000000" pitchFamily="2" charset="2"/>
              <a:buChar char="ü"/>
              <a:defRPr/>
            </a:pPr>
            <a:r>
              <a:rPr lang="en-GB" dirty="0">
                <a:solidFill>
                  <a:prstClr val="black"/>
                </a:solidFill>
                <a:latin typeface="+mj-lt"/>
              </a:rPr>
              <a:t>Support the person </a:t>
            </a:r>
          </a:p>
          <a:p>
            <a:pPr marL="1427127" lvl="1" indent="-528625">
              <a:buClr>
                <a:srgbClr val="002060"/>
              </a:buClr>
              <a:buFont typeface="Wingdings" panose="05000000000000000000" pitchFamily="2" charset="2"/>
              <a:buChar char="ü"/>
              <a:defRPr/>
            </a:pPr>
            <a:r>
              <a:rPr lang="en-GB" dirty="0">
                <a:solidFill>
                  <a:prstClr val="black"/>
                </a:solidFill>
                <a:latin typeface="+mj-lt"/>
              </a:rPr>
              <a:t>Apologise for the error, preferably in writing</a:t>
            </a:r>
          </a:p>
          <a:p>
            <a:pPr marL="1427127" lvl="1" indent="-528625">
              <a:buClr>
                <a:srgbClr val="002060"/>
              </a:buClr>
              <a:buFont typeface="Wingdings" panose="05000000000000000000" pitchFamily="2" charset="2"/>
              <a:buChar char="ü"/>
              <a:defRPr/>
            </a:pPr>
            <a:r>
              <a:rPr lang="en-GB" dirty="0">
                <a:solidFill>
                  <a:prstClr val="black"/>
                </a:solidFill>
                <a:latin typeface="+mj-lt"/>
              </a:rPr>
              <a:t>Make a log of the error </a:t>
            </a:r>
          </a:p>
          <a:p>
            <a:pPr lvl="1">
              <a:buClr>
                <a:srgbClr val="002060"/>
              </a:buClr>
              <a:defRPr/>
            </a:pPr>
            <a:endParaRPr lang="en-GB" dirty="0">
              <a:solidFill>
                <a:prstClr val="black"/>
              </a:solidFill>
              <a:latin typeface="Arial" charset="0"/>
            </a:endParaRPr>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70</a:t>
            </a:fld>
            <a:endParaRPr lang="en-GB" dirty="0"/>
          </a:p>
        </p:txBody>
      </p:sp>
    </p:spTree>
    <p:extLst>
      <p:ext uri="{BB962C8B-B14F-4D97-AF65-F5344CB8AC3E}">
        <p14:creationId xmlns:p14="http://schemas.microsoft.com/office/powerpoint/2010/main" val="3872936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71513" y="332656"/>
            <a:ext cx="7924800" cy="1143000"/>
          </a:xfrm>
        </p:spPr>
        <p:txBody>
          <a:bodyPr/>
          <a:lstStyle/>
          <a:p>
            <a:pPr algn="l"/>
            <a:r>
              <a:rPr lang="en-GB" sz="4000" b="1" dirty="0">
                <a:solidFill>
                  <a:srgbClr val="1DA396"/>
                </a:solidFill>
              </a:rPr>
              <a:t>Medication Errors</a:t>
            </a:r>
          </a:p>
        </p:txBody>
      </p:sp>
      <p:sp>
        <p:nvSpPr>
          <p:cNvPr id="3" name="Content Placeholder 2"/>
          <p:cNvSpPr>
            <a:spLocks noGrp="1"/>
          </p:cNvSpPr>
          <p:nvPr>
            <p:ph idx="1"/>
          </p:nvPr>
        </p:nvSpPr>
        <p:spPr>
          <a:xfrm>
            <a:off x="816005" y="1868888"/>
            <a:ext cx="7635821" cy="4373165"/>
          </a:xfrm>
        </p:spPr>
        <p:txBody>
          <a:bodyPr/>
          <a:lstStyle/>
          <a:p>
            <a:pPr algn="ctr">
              <a:buNone/>
            </a:pPr>
            <a:r>
              <a:rPr lang="en-GB" sz="2600" i="1" dirty="0"/>
              <a:t>A medication error is defined as a mistake made in the prescribing, dispensing, ordering, delivery, storage or administration of medication that leads to a service user receiving the wrong medication, unintentionally missing a dose or being at risk of harm.</a:t>
            </a:r>
          </a:p>
          <a:p>
            <a:pPr algn="ctr">
              <a:buNone/>
            </a:pPr>
            <a:endParaRPr lang="en-GB" sz="1200" i="1" dirty="0"/>
          </a:p>
          <a:p>
            <a:pPr algn="ctr">
              <a:buFont typeface="Wingdings" pitchFamily="2" charset="2"/>
              <a:buNone/>
            </a:pPr>
            <a:r>
              <a:rPr lang="en-GB" sz="2800" b="1" dirty="0"/>
              <a:t>If you think an error has occurred with medication what do you do?</a:t>
            </a:r>
          </a:p>
          <a:p>
            <a:pPr algn="ctr">
              <a:buFont typeface="Wingdings" pitchFamily="2" charset="2"/>
              <a:buNone/>
            </a:pPr>
            <a:endParaRPr lang="en-GB" sz="1200" dirty="0"/>
          </a:p>
          <a:p>
            <a:pPr algn="ctr">
              <a:buFont typeface="Wingdings" pitchFamily="2" charset="2"/>
              <a:buNone/>
            </a:pPr>
            <a:r>
              <a:rPr lang="en-GB" sz="2800" dirty="0"/>
              <a:t>Report it immediately to your line manager</a:t>
            </a:r>
          </a:p>
        </p:txBody>
      </p:sp>
      <p:sp>
        <p:nvSpPr>
          <p:cNvPr id="33796" name="Slide Number Placeholder 3"/>
          <p:cNvSpPr>
            <a:spLocks noGrp="1"/>
          </p:cNvSpPr>
          <p:nvPr>
            <p:ph type="sldNum" sz="quarter" idx="12"/>
          </p:nvPr>
        </p:nvSpPr>
        <p:spPr>
          <a:noFill/>
        </p:spPr>
        <p:txBody>
          <a:bodyPr/>
          <a:lstStyle/>
          <a:p>
            <a:fld id="{8704E777-4813-42BC-A587-3CB45CBC09A7}" type="slidenum">
              <a:rPr lang="en-GB" smtClean="0"/>
              <a:pPr/>
              <a:t>71</a:t>
            </a:fld>
            <a:endParaRPr lang="en-GB" dirty="0"/>
          </a:p>
        </p:txBody>
      </p:sp>
    </p:spTree>
    <p:extLst>
      <p:ext uri="{BB962C8B-B14F-4D97-AF65-F5344CB8AC3E}">
        <p14:creationId xmlns:p14="http://schemas.microsoft.com/office/powerpoint/2010/main" val="37633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5" y="332656"/>
            <a:ext cx="8056761" cy="1143000"/>
          </a:xfrm>
        </p:spPr>
        <p:txBody>
          <a:bodyPr/>
          <a:lstStyle/>
          <a:p>
            <a:pPr algn="l"/>
            <a:r>
              <a:rPr lang="en-GB" sz="4000" b="1" dirty="0">
                <a:solidFill>
                  <a:srgbClr val="1DA396"/>
                </a:solidFill>
              </a:rPr>
              <a:t>Medication errors</a:t>
            </a:r>
          </a:p>
        </p:txBody>
      </p:sp>
      <p:sp>
        <p:nvSpPr>
          <p:cNvPr id="3" name="Content Placeholder 2"/>
          <p:cNvSpPr>
            <a:spLocks noGrp="1"/>
          </p:cNvSpPr>
          <p:nvPr>
            <p:ph idx="1"/>
          </p:nvPr>
        </p:nvSpPr>
        <p:spPr>
          <a:xfrm>
            <a:off x="671513" y="1526641"/>
            <a:ext cx="7924800" cy="4680520"/>
          </a:xfrm>
        </p:spPr>
        <p:txBody>
          <a:bodyPr/>
          <a:lstStyle/>
          <a:p>
            <a:r>
              <a:rPr lang="en-GB" sz="2200" dirty="0"/>
              <a:t>If a worker is aware of having made an error in administering medication or notices that an error has been made e.g. by another worker, the pharmacy or the prescriber: </a:t>
            </a:r>
          </a:p>
          <a:p>
            <a:pPr marL="0" indent="0">
              <a:buNone/>
            </a:pPr>
            <a:endParaRPr lang="en-GB" sz="1200" dirty="0"/>
          </a:p>
          <a:p>
            <a:r>
              <a:rPr lang="en-GB" sz="2200" dirty="0"/>
              <a:t>Notify the duty manager - if unable to contact the manager do not delay in seeking medical advice from the service user’s GP/ appropriate healthcare professional (e.g. pharmacist or A&amp;E).</a:t>
            </a:r>
          </a:p>
          <a:p>
            <a:pPr marL="0" indent="0">
              <a:buNone/>
            </a:pPr>
            <a:endParaRPr lang="en-GB" sz="1200" dirty="0"/>
          </a:p>
          <a:p>
            <a:r>
              <a:rPr lang="en-GB" sz="2200" dirty="0"/>
              <a:t>Medication errors must not be treated as trivial and ALL must be reported. </a:t>
            </a:r>
          </a:p>
          <a:p>
            <a:pPr marL="0" indent="0">
              <a:buNone/>
            </a:pPr>
            <a:endParaRPr lang="en-GB" sz="1200" dirty="0"/>
          </a:p>
          <a:p>
            <a:r>
              <a:rPr lang="en-GB" sz="2200" dirty="0"/>
              <a:t>Enter details of the error on the domMAR chart or in the daily diary </a:t>
            </a:r>
            <a:r>
              <a:rPr lang="en-GB" sz="2400" dirty="0"/>
              <a:t>	</a:t>
            </a:r>
          </a:p>
          <a:p>
            <a:endParaRPr lang="en-GB" sz="1200"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72</a:t>
            </a:fld>
            <a:endParaRPr lang="en-GB" dirty="0"/>
          </a:p>
        </p:txBody>
      </p:sp>
    </p:spTree>
    <p:extLst>
      <p:ext uri="{BB962C8B-B14F-4D97-AF65-F5344CB8AC3E}">
        <p14:creationId xmlns:p14="http://schemas.microsoft.com/office/powerpoint/2010/main" val="707886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C:\Users\melvidge\Pictures\11971500321709250696revans2_Chalkboard_svg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416054"/>
            <a:ext cx="47879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p:cNvSpPr txBox="1">
            <a:spLocks noChangeArrowheads="1"/>
          </p:cNvSpPr>
          <p:nvPr/>
        </p:nvSpPr>
        <p:spPr bwMode="auto">
          <a:xfrm>
            <a:off x="2286003" y="1844679"/>
            <a:ext cx="43926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algn="ctr" eaLnBrk="1" hangingPunct="1">
              <a:spcBef>
                <a:spcPct val="0"/>
              </a:spcBef>
              <a:buFontTx/>
              <a:buNone/>
            </a:pPr>
            <a:r>
              <a:rPr lang="en-GB" altLang="en-US" sz="4000" b="1" dirty="0">
                <a:solidFill>
                  <a:schemeClr val="bg1"/>
                </a:solidFill>
                <a:latin typeface="Bradley Hand ITC" panose="03070402050302030203" pitchFamily="66" charset="0"/>
              </a:rPr>
              <a:t>Any </a:t>
            </a:r>
          </a:p>
          <a:p>
            <a:pPr algn="ctr" eaLnBrk="1" hangingPunct="1">
              <a:spcBef>
                <a:spcPct val="0"/>
              </a:spcBef>
              <a:buFontTx/>
              <a:buNone/>
            </a:pPr>
            <a:r>
              <a:rPr lang="en-GB" altLang="en-US" sz="4000" b="1" dirty="0">
                <a:solidFill>
                  <a:schemeClr val="bg1"/>
                </a:solidFill>
                <a:latin typeface="Bradley Hand ITC" panose="03070402050302030203" pitchFamily="66" charset="0"/>
              </a:rPr>
              <a:t>Questions? </a:t>
            </a:r>
          </a:p>
        </p:txBody>
      </p:sp>
    </p:spTree>
    <p:extLst>
      <p:ext uri="{BB962C8B-B14F-4D97-AF65-F5344CB8AC3E}">
        <p14:creationId xmlns:p14="http://schemas.microsoft.com/office/powerpoint/2010/main" val="2480707152"/>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7547" y="141175"/>
            <a:ext cx="8128769" cy="1143000"/>
          </a:xfrm>
        </p:spPr>
        <p:txBody>
          <a:bodyPr/>
          <a:lstStyle/>
          <a:p>
            <a:pPr algn="l"/>
            <a:r>
              <a:rPr lang="en-GB" sz="4000" b="1" dirty="0">
                <a:solidFill>
                  <a:srgbClr val="1DA396"/>
                </a:solidFill>
              </a:rPr>
              <a:t>Quiz</a:t>
            </a:r>
          </a:p>
        </p:txBody>
      </p:sp>
      <p:sp>
        <p:nvSpPr>
          <p:cNvPr id="3" name="Content Placeholder 2"/>
          <p:cNvSpPr>
            <a:spLocks noGrp="1"/>
          </p:cNvSpPr>
          <p:nvPr>
            <p:ph idx="1"/>
          </p:nvPr>
        </p:nvSpPr>
        <p:spPr>
          <a:xfrm>
            <a:off x="671513" y="1268763"/>
            <a:ext cx="7924800" cy="4763757"/>
          </a:xfrm>
        </p:spPr>
        <p:txBody>
          <a:bodyPr/>
          <a:lstStyle/>
          <a:p>
            <a:r>
              <a:rPr lang="en-GB" sz="2800" dirty="0"/>
              <a:t>A copy of the Quiz that you now need to complete, as part of this medication course, is available on the ASC </a:t>
            </a:r>
            <a:r>
              <a:rPr lang="en-GB" sz="2800" dirty="0" err="1"/>
              <a:t>LeadER</a:t>
            </a:r>
            <a:r>
              <a:rPr lang="en-GB" sz="2800" dirty="0"/>
              <a:t> website. </a:t>
            </a:r>
          </a:p>
          <a:p>
            <a:endParaRPr lang="en-GB" sz="2800" dirty="0"/>
          </a:p>
          <a:p>
            <a:pPr>
              <a:buFont typeface="Wingdings" panose="05000000000000000000" pitchFamily="2" charset="2"/>
              <a:buChar char="§"/>
            </a:pPr>
            <a:r>
              <a:rPr lang="en-GB" sz="2800" dirty="0"/>
              <a:t>Please download and save a copy of the quiz and then complete the quiz and return it within the next 2 weeks to the following email address:</a:t>
            </a:r>
          </a:p>
          <a:p>
            <a:pPr marL="0" indent="0">
              <a:buNone/>
            </a:pPr>
            <a:r>
              <a:rPr lang="en-GB" sz="2800" dirty="0"/>
              <a:t>    </a:t>
            </a:r>
            <a:r>
              <a:rPr lang="en-GB" sz="2800" dirty="0">
                <a:hlinkClick r:id="rId3"/>
              </a:rPr>
              <a:t>lyn.graham@eastriding.gov.uk</a:t>
            </a:r>
            <a:endParaRPr lang="en-GB" sz="2800" dirty="0"/>
          </a:p>
          <a:p>
            <a:pPr marL="0" indent="0">
              <a:buNone/>
            </a:pPr>
            <a:endParaRPr lang="en-GB" dirty="0"/>
          </a:p>
        </p:txBody>
      </p:sp>
      <p:sp>
        <p:nvSpPr>
          <p:cNvPr id="34820" name="Slide Number Placeholder 3"/>
          <p:cNvSpPr>
            <a:spLocks noGrp="1"/>
          </p:cNvSpPr>
          <p:nvPr>
            <p:ph type="sldNum" sz="quarter" idx="12"/>
          </p:nvPr>
        </p:nvSpPr>
        <p:spPr>
          <a:noFill/>
        </p:spPr>
        <p:txBody>
          <a:bodyPr/>
          <a:lstStyle/>
          <a:p>
            <a:fld id="{9F5CC5FF-F89F-4E37-AF11-34CC553B8768}" type="slidenum">
              <a:rPr lang="en-GB" smtClean="0"/>
              <a:pPr/>
              <a:t>74</a:t>
            </a:fld>
            <a:endParaRPr lang="en-GB" dirty="0"/>
          </a:p>
        </p:txBody>
      </p:sp>
    </p:spTree>
    <p:extLst>
      <p:ext uri="{BB962C8B-B14F-4D97-AF65-F5344CB8AC3E}">
        <p14:creationId xmlns:p14="http://schemas.microsoft.com/office/powerpoint/2010/main" val="420716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29"/>
            <a:ext cx="8568952" cy="1527275"/>
          </a:xfrm>
        </p:spPr>
        <p:txBody>
          <a:bodyPr/>
          <a:lstStyle/>
          <a:p>
            <a:r>
              <a:rPr lang="en-GB" sz="3200" b="1" dirty="0">
                <a:solidFill>
                  <a:srgbClr val="1DA396"/>
                </a:solidFill>
              </a:rPr>
              <a:t>Roles and Responsibilities – Community Wellbeing Team (formerly Care Management) </a:t>
            </a:r>
          </a:p>
        </p:txBody>
      </p:sp>
      <p:sp>
        <p:nvSpPr>
          <p:cNvPr id="3" name="Content Placeholder 2"/>
          <p:cNvSpPr>
            <a:spLocks noGrp="1"/>
          </p:cNvSpPr>
          <p:nvPr>
            <p:ph idx="1"/>
          </p:nvPr>
        </p:nvSpPr>
        <p:spPr>
          <a:xfrm>
            <a:off x="693291" y="1715915"/>
            <a:ext cx="7911159" cy="4526136"/>
          </a:xfrm>
        </p:spPr>
        <p:txBody>
          <a:bodyPr/>
          <a:lstStyle/>
          <a:p>
            <a:r>
              <a:rPr lang="en-GB" sz="2400" dirty="0"/>
              <a:t>Complete the assessment and identify the support needed and share with care agencies</a:t>
            </a:r>
          </a:p>
          <a:p>
            <a:r>
              <a:rPr lang="en-GB" sz="2400" dirty="0"/>
              <a:t>Record the support in the care plan</a:t>
            </a:r>
          </a:p>
          <a:p>
            <a:r>
              <a:rPr lang="en-GB" sz="2400" dirty="0"/>
              <a:t>Liaise with health care professionals re medication requirements/allergies/special storage or administration details </a:t>
            </a:r>
          </a:p>
          <a:p>
            <a:r>
              <a:rPr lang="en-GB" sz="2400" dirty="0"/>
              <a:t>Complete domMAR request form </a:t>
            </a:r>
          </a:p>
          <a:p>
            <a:r>
              <a:rPr lang="en-GB" sz="2400" dirty="0"/>
              <a:t>If the service user is deemed to lack capacity ensure all legal requirements are in place </a:t>
            </a:r>
          </a:p>
          <a:p>
            <a:r>
              <a:rPr lang="en-GB" sz="2400" dirty="0"/>
              <a:t>Review the service user’s needs at 6 weeks and then annually or before if there is a need </a:t>
            </a:r>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8</a:t>
            </a:fld>
            <a:endParaRPr lang="en-GB" dirty="0"/>
          </a:p>
        </p:txBody>
      </p:sp>
    </p:spTree>
    <p:extLst>
      <p:ext uri="{BB962C8B-B14F-4D97-AF65-F5344CB8AC3E}">
        <p14:creationId xmlns:p14="http://schemas.microsoft.com/office/powerpoint/2010/main" val="39064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9" y="188640"/>
            <a:ext cx="8880351" cy="1224136"/>
          </a:xfrm>
        </p:spPr>
        <p:txBody>
          <a:bodyPr/>
          <a:lstStyle/>
          <a:p>
            <a:pPr algn="l"/>
            <a:r>
              <a:rPr lang="en-GB" sz="4000" b="1" dirty="0">
                <a:solidFill>
                  <a:srgbClr val="1DA396"/>
                </a:solidFill>
              </a:rPr>
              <a:t>Roles and Responsibilities - Domiciliary Care Agency</a:t>
            </a:r>
          </a:p>
        </p:txBody>
      </p:sp>
      <p:sp>
        <p:nvSpPr>
          <p:cNvPr id="3" name="Content Placeholder 2"/>
          <p:cNvSpPr>
            <a:spLocks noGrp="1"/>
          </p:cNvSpPr>
          <p:nvPr>
            <p:ph idx="1"/>
          </p:nvPr>
        </p:nvSpPr>
        <p:spPr>
          <a:xfrm>
            <a:off x="323528" y="1700809"/>
            <a:ext cx="8496944" cy="4541243"/>
          </a:xfrm>
        </p:spPr>
        <p:txBody>
          <a:bodyPr/>
          <a:lstStyle/>
          <a:p>
            <a:r>
              <a:rPr lang="en-GB" sz="2000" dirty="0"/>
              <a:t>Ensures that this Policy is implemented in their service. </a:t>
            </a:r>
          </a:p>
          <a:p>
            <a:pPr marL="0" indent="0">
              <a:buNone/>
            </a:pPr>
            <a:r>
              <a:rPr lang="en-GB" sz="800" dirty="0"/>
              <a:t>	</a:t>
            </a:r>
          </a:p>
          <a:p>
            <a:r>
              <a:rPr lang="en-GB" sz="2000" dirty="0"/>
              <a:t>Facilitates training for Domiciliary Care Workers (DCW’s) by ensuring that the DCW follows a recognised training path, which ideally should be the Train the Trainer package for domiciliary care, in accordance with this policy and associated Standard Operating Procedures (SOPs)</a:t>
            </a:r>
          </a:p>
          <a:p>
            <a:pPr marL="0" indent="0">
              <a:buNone/>
            </a:pPr>
            <a:endParaRPr lang="en-GB" sz="800" dirty="0"/>
          </a:p>
          <a:p>
            <a:r>
              <a:rPr lang="en-GB" sz="2000" dirty="0"/>
              <a:t>Maintains records of staff training and competencies for the safe administration of medication. 	</a:t>
            </a:r>
          </a:p>
          <a:p>
            <a:pPr marL="0" indent="0">
              <a:buNone/>
            </a:pPr>
            <a:endParaRPr lang="en-GB" sz="800" dirty="0"/>
          </a:p>
          <a:p>
            <a:r>
              <a:rPr lang="en-GB" sz="2000" dirty="0"/>
              <a:t>Provides the agreed and documented level of assistance to the service user on a day to day basis. 	</a:t>
            </a:r>
          </a:p>
          <a:p>
            <a:pPr marL="0" indent="0">
              <a:buNone/>
            </a:pPr>
            <a:endParaRPr lang="en-GB" sz="800" dirty="0"/>
          </a:p>
          <a:p>
            <a:r>
              <a:rPr lang="en-GB" sz="2000" dirty="0"/>
              <a:t>Ensures that medication is administered from the original pharmacy filled container and that this is recorded on a domMAR by trained and competent staff 	</a:t>
            </a:r>
          </a:p>
          <a:p>
            <a:endParaRPr lang="en-GB" dirty="0"/>
          </a:p>
        </p:txBody>
      </p:sp>
      <p:sp>
        <p:nvSpPr>
          <p:cNvPr id="4" name="Slide Number Placeholder 3"/>
          <p:cNvSpPr>
            <a:spLocks noGrp="1"/>
          </p:cNvSpPr>
          <p:nvPr>
            <p:ph type="sldNum" sz="quarter" idx="12"/>
          </p:nvPr>
        </p:nvSpPr>
        <p:spPr/>
        <p:txBody>
          <a:bodyPr/>
          <a:lstStyle/>
          <a:p>
            <a:pPr>
              <a:defRPr/>
            </a:pPr>
            <a:fld id="{32F47E41-737C-420A-98DC-264098B9FA8D}" type="slidenum">
              <a:rPr lang="en-GB" smtClean="0"/>
              <a:pPr>
                <a:defRPr/>
              </a:pPr>
              <a:t>9</a:t>
            </a:fld>
            <a:endParaRPr lang="en-GB" dirty="0"/>
          </a:p>
        </p:txBody>
      </p:sp>
    </p:spTree>
    <p:extLst>
      <p:ext uri="{BB962C8B-B14F-4D97-AF65-F5344CB8AC3E}">
        <p14:creationId xmlns:p14="http://schemas.microsoft.com/office/powerpoint/2010/main" val="155651317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34342"/>
      </a:dk2>
      <a:lt2>
        <a:srgbClr val="CDD7D9"/>
      </a:lt2>
      <a:accent1>
        <a:srgbClr val="08A1D9"/>
      </a:accent1>
      <a:accent2>
        <a:srgbClr val="00B050"/>
      </a:accent2>
      <a:accent3>
        <a:srgbClr val="08A1D9"/>
      </a:accent3>
      <a:accent4>
        <a:srgbClr val="FFFF00"/>
      </a:accent4>
      <a:accent5>
        <a:srgbClr val="0070C0"/>
      </a:accent5>
      <a:accent6>
        <a:srgbClr val="FFC000"/>
      </a:accent6>
      <a:hlink>
        <a:srgbClr val="7030A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8253</TotalTime>
  <Words>11384</Words>
  <Application>Microsoft Office PowerPoint</Application>
  <PresentationFormat>On-screen Show (4:3)</PresentationFormat>
  <Paragraphs>1095</Paragraphs>
  <Slides>74</Slides>
  <Notes>71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Bradley Hand ITC</vt:lpstr>
      <vt:lpstr>Calibri</vt:lpstr>
      <vt:lpstr>Century Gothic</vt:lpstr>
      <vt:lpstr>Gill Sans MT</vt:lpstr>
      <vt:lpstr>Wingdings</vt:lpstr>
      <vt:lpstr>Office Theme</vt:lpstr>
      <vt:lpstr>Medication Management in Adult Care Sector Community Services  (Train the Trainer)</vt:lpstr>
      <vt:lpstr>Aims</vt:lpstr>
      <vt:lpstr>Objectives</vt:lpstr>
      <vt:lpstr>Legislation, Guidance and Policy</vt:lpstr>
      <vt:lpstr>Health and Social Care Act 2008 (Regulated Activities) Regulations 2014</vt:lpstr>
      <vt:lpstr> Roles and Responsibilities</vt:lpstr>
      <vt:lpstr>Roles and Responsibilities - Service user</vt:lpstr>
      <vt:lpstr>Roles and Responsibilities – Community Wellbeing Team (formerly Care Management) </vt:lpstr>
      <vt:lpstr>Roles and Responsibilities - Domiciliary Care Agency</vt:lpstr>
      <vt:lpstr>Roles and Responsibilities –  Domiciliary Care Agency Continued</vt:lpstr>
      <vt:lpstr>Roles and Responsibilities – Domiciliary Care Agency continued</vt:lpstr>
      <vt:lpstr>Roles and Responsibilities - Care Workers</vt:lpstr>
      <vt:lpstr>Roles and Responsibilities - Dispensers (Community Pharmacies/Dispensing GPs and some hospitals)</vt:lpstr>
      <vt:lpstr>Roles and Responsibilities - Dispensers (Community Pharmacies/Dispensing GPs and some hospitals)</vt:lpstr>
      <vt:lpstr>Roles and Responsibilities - Nursing Personnel</vt:lpstr>
      <vt:lpstr>Independence and Choice</vt:lpstr>
      <vt:lpstr>Independence and Choice continued</vt:lpstr>
      <vt:lpstr>Privacy, Dignity and Consent</vt:lpstr>
      <vt:lpstr>Barriers to taking medicines</vt:lpstr>
      <vt:lpstr>Barriers to taking medicines</vt:lpstr>
      <vt:lpstr>Barriers to taking medicines</vt:lpstr>
      <vt:lpstr>Types of medication  – what are the different types of medication?</vt:lpstr>
      <vt:lpstr>Types of medication  </vt:lpstr>
      <vt:lpstr>What types of medication are care workers NOT allowed to administer after this training?</vt:lpstr>
      <vt:lpstr>Thickeners</vt:lpstr>
      <vt:lpstr>Thickeners</vt:lpstr>
      <vt:lpstr>PowerPoint Presentation</vt:lpstr>
      <vt:lpstr>Classification of Medicines</vt:lpstr>
      <vt:lpstr>What does GSL/P/POM mean/where can you obtain these medicines?</vt:lpstr>
      <vt:lpstr>What does GSL/P/POM mean ?</vt:lpstr>
      <vt:lpstr>Administration</vt:lpstr>
      <vt:lpstr>Administering Medication</vt:lpstr>
      <vt:lpstr>Administering Medication</vt:lpstr>
      <vt:lpstr>Administering Medication</vt:lpstr>
      <vt:lpstr>The Five principles of the Mental Capacity Act</vt:lpstr>
      <vt:lpstr>Covert administration – Specialised Technique individualised to the person</vt:lpstr>
      <vt:lpstr>Covert administration continued</vt:lpstr>
      <vt:lpstr>PowerPoint Presentation</vt:lpstr>
      <vt:lpstr>Administering Medication</vt:lpstr>
      <vt:lpstr>Inhalers</vt:lpstr>
      <vt:lpstr>Inhalers</vt:lpstr>
      <vt:lpstr>Inhalers  </vt:lpstr>
      <vt:lpstr>When required medication (prn)</vt:lpstr>
      <vt:lpstr>When required medication </vt:lpstr>
      <vt:lpstr>Warfarin - Appendix 4  </vt:lpstr>
      <vt:lpstr>Warfarin continued</vt:lpstr>
      <vt:lpstr>Warfarin continued </vt:lpstr>
      <vt:lpstr>Warfarin</vt:lpstr>
      <vt:lpstr>Question?</vt:lpstr>
      <vt:lpstr>Recording the Administration of Medication</vt:lpstr>
      <vt:lpstr>How does a Service user get a domMAR</vt:lpstr>
      <vt:lpstr>PowerPoint Presentation</vt:lpstr>
      <vt:lpstr>PowerPoint Presentation</vt:lpstr>
      <vt:lpstr>How do Community Pharmacies, Dispensing Practices or Hospitals prepare domMARS?        </vt:lpstr>
      <vt:lpstr>domMARs</vt:lpstr>
      <vt:lpstr>Mid-month medications </vt:lpstr>
      <vt:lpstr>Handwriting charts - Appendix 3 of the policy  </vt:lpstr>
      <vt:lpstr>Handwriting charts - process</vt:lpstr>
      <vt:lpstr>Electronic Medication Administration Records (eMARs)</vt:lpstr>
      <vt:lpstr>Ordering medication on behalf of service users </vt:lpstr>
      <vt:lpstr>Ordering medication on behalf of service users (continued)</vt:lpstr>
      <vt:lpstr>Non – prescribed medications</vt:lpstr>
      <vt:lpstr>Wastage of ‘as required meds’</vt:lpstr>
      <vt:lpstr>Disposal</vt:lpstr>
      <vt:lpstr>Disposal</vt:lpstr>
      <vt:lpstr>Returning medication to a Community Pharmacy</vt:lpstr>
      <vt:lpstr>Returning medication to a Community Pharmacy</vt:lpstr>
      <vt:lpstr>Controlled Drugs Schedules</vt:lpstr>
      <vt:lpstr>Storage</vt:lpstr>
      <vt:lpstr>Duty of candour</vt:lpstr>
      <vt:lpstr>Medication Errors</vt:lpstr>
      <vt:lpstr>Medication errors</vt:lpstr>
      <vt:lpstr>PowerPoint Presentation</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Patrick Appleyard</cp:lastModifiedBy>
  <cp:revision>652</cp:revision>
  <cp:lastPrinted>2019-08-22T11:04:18Z</cp:lastPrinted>
  <dcterms:created xsi:type="dcterms:W3CDTF">2014-07-21T16:00:29Z</dcterms:created>
  <dcterms:modified xsi:type="dcterms:W3CDTF">2022-02-24T15:03:14Z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4828c0-bf9e-487a-a999-4cc0afddd2a0_Enabled">
    <vt:lpwstr>true</vt:lpwstr>
  </property>
  <property fmtid="{D5CDD505-2E9C-101B-9397-08002B2CF9AE}" pid="3" name="MSIP_Label_2a4828c0-bf9e-487a-a999-4cc0afddd2a0_SetDate">
    <vt:lpwstr>2021-11-30T05:14:33Z</vt:lpwstr>
  </property>
  <property fmtid="{D5CDD505-2E9C-101B-9397-08002B2CF9AE}" pid="4" name="MSIP_Label_2a4828c0-bf9e-487a-a999-4cc0afddd2a0_Method">
    <vt:lpwstr>Standard</vt:lpwstr>
  </property>
  <property fmtid="{D5CDD505-2E9C-101B-9397-08002B2CF9AE}" pid="5" name="MSIP_Label_2a4828c0-bf9e-487a-a999-4cc0afddd2a0_Name">
    <vt:lpwstr>Not Sensitive</vt:lpwstr>
  </property>
  <property fmtid="{D5CDD505-2E9C-101B-9397-08002B2CF9AE}" pid="6" name="MSIP_Label_2a4828c0-bf9e-487a-a999-4cc0afddd2a0_SiteId">
    <vt:lpwstr>351368d1-9b5a-4c8b-ac76-f39b4c7dd76c</vt:lpwstr>
  </property>
  <property fmtid="{D5CDD505-2E9C-101B-9397-08002B2CF9AE}" pid="7" name="MSIP_Label_2a4828c0-bf9e-487a-a999-4cc0afddd2a0_ActionId">
    <vt:lpwstr>4baeefb6-3997-4ebb-9b1d-d834636e64cd</vt:lpwstr>
  </property>
  <property fmtid="{D5CDD505-2E9C-101B-9397-08002B2CF9AE}" pid="8" name="MSIP_Label_2a4828c0-bf9e-487a-a999-4cc0afddd2a0_ContentBits">
    <vt:lpwstr>0</vt:lpwstr>
  </property>
</Properties>
</file>